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7" r:id="rId4"/>
    <p:sldId id="258" r:id="rId5"/>
    <p:sldId id="262" r:id="rId6"/>
    <p:sldId id="261" r:id="rId7"/>
    <p:sldId id="263" r:id="rId8"/>
    <p:sldId id="264" r:id="rId9"/>
    <p:sldId id="282" r:id="rId10"/>
    <p:sldId id="265" r:id="rId11"/>
    <p:sldId id="284" r:id="rId12"/>
    <p:sldId id="269" r:id="rId13"/>
    <p:sldId id="270" r:id="rId14"/>
    <p:sldId id="271" r:id="rId15"/>
    <p:sldId id="266" r:id="rId16"/>
    <p:sldId id="272" r:id="rId17"/>
    <p:sldId id="273" r:id="rId18"/>
    <p:sldId id="274" r:id="rId19"/>
    <p:sldId id="275" r:id="rId20"/>
    <p:sldId id="276" r:id="rId21"/>
    <p:sldId id="277" r:id="rId22"/>
    <p:sldId id="279" r:id="rId23"/>
    <p:sldId id="278" r:id="rId24"/>
    <p:sldId id="267" r:id="rId25"/>
    <p:sldId id="283" r:id="rId26"/>
    <p:sldId id="268" r:id="rId27"/>
    <p:sldId id="281" r:id="rId28"/>
    <p:sldId id="280"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18" autoAdjust="0"/>
    <p:restoredTop sz="94660"/>
  </p:normalViewPr>
  <p:slideViewPr>
    <p:cSldViewPr snapToGrid="0">
      <p:cViewPr varScale="1">
        <p:scale>
          <a:sx n="72" d="100"/>
          <a:sy n="72" d="100"/>
        </p:scale>
        <p:origin x="128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1E471A-09B4-4CFE-B273-F95A2F315590}"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BF2F0-F83B-4662-9602-5ED6E506B981}" type="slidenum">
              <a:rPr lang="en-US" smtClean="0"/>
              <a:t>‹#›</a:t>
            </a:fld>
            <a:endParaRPr lang="en-US"/>
          </a:p>
        </p:txBody>
      </p:sp>
    </p:spTree>
    <p:extLst>
      <p:ext uri="{BB962C8B-B14F-4D97-AF65-F5344CB8AC3E}">
        <p14:creationId xmlns:p14="http://schemas.microsoft.com/office/powerpoint/2010/main" val="296352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1E471A-09B4-4CFE-B273-F95A2F315590}"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BF2F0-F83B-4662-9602-5ED6E506B981}" type="slidenum">
              <a:rPr lang="en-US" smtClean="0"/>
              <a:t>‹#›</a:t>
            </a:fld>
            <a:endParaRPr lang="en-US"/>
          </a:p>
        </p:txBody>
      </p:sp>
    </p:spTree>
    <p:extLst>
      <p:ext uri="{BB962C8B-B14F-4D97-AF65-F5344CB8AC3E}">
        <p14:creationId xmlns:p14="http://schemas.microsoft.com/office/powerpoint/2010/main" val="648732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1E471A-09B4-4CFE-B273-F95A2F315590}"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BF2F0-F83B-4662-9602-5ED6E506B981}" type="slidenum">
              <a:rPr lang="en-US" smtClean="0"/>
              <a:t>‹#›</a:t>
            </a:fld>
            <a:endParaRPr lang="en-US"/>
          </a:p>
        </p:txBody>
      </p:sp>
    </p:spTree>
    <p:extLst>
      <p:ext uri="{BB962C8B-B14F-4D97-AF65-F5344CB8AC3E}">
        <p14:creationId xmlns:p14="http://schemas.microsoft.com/office/powerpoint/2010/main" val="4261783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1E471A-09B4-4CFE-B273-F95A2F315590}"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BF2F0-F83B-4662-9602-5ED6E506B981}" type="slidenum">
              <a:rPr lang="en-US" smtClean="0"/>
              <a:t>‹#›</a:t>
            </a:fld>
            <a:endParaRPr lang="en-US"/>
          </a:p>
        </p:txBody>
      </p:sp>
    </p:spTree>
    <p:extLst>
      <p:ext uri="{BB962C8B-B14F-4D97-AF65-F5344CB8AC3E}">
        <p14:creationId xmlns:p14="http://schemas.microsoft.com/office/powerpoint/2010/main" val="2713811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1E471A-09B4-4CFE-B273-F95A2F315590}"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BF2F0-F83B-4662-9602-5ED6E506B981}" type="slidenum">
              <a:rPr lang="en-US" smtClean="0"/>
              <a:t>‹#›</a:t>
            </a:fld>
            <a:endParaRPr lang="en-US"/>
          </a:p>
        </p:txBody>
      </p:sp>
    </p:spTree>
    <p:extLst>
      <p:ext uri="{BB962C8B-B14F-4D97-AF65-F5344CB8AC3E}">
        <p14:creationId xmlns:p14="http://schemas.microsoft.com/office/powerpoint/2010/main" val="3822887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1E471A-09B4-4CFE-B273-F95A2F315590}"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8BF2F0-F83B-4662-9602-5ED6E506B981}" type="slidenum">
              <a:rPr lang="en-US" smtClean="0"/>
              <a:t>‹#›</a:t>
            </a:fld>
            <a:endParaRPr lang="en-US"/>
          </a:p>
        </p:txBody>
      </p:sp>
    </p:spTree>
    <p:extLst>
      <p:ext uri="{BB962C8B-B14F-4D97-AF65-F5344CB8AC3E}">
        <p14:creationId xmlns:p14="http://schemas.microsoft.com/office/powerpoint/2010/main" val="2766452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1E471A-09B4-4CFE-B273-F95A2F315590}" type="datetimeFigureOut">
              <a:rPr lang="en-US" smtClean="0"/>
              <a:t>3/18/2018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8BF2F0-F83B-4662-9602-5ED6E506B981}" type="slidenum">
              <a:rPr lang="en-US" smtClean="0"/>
              <a:t>‹#›</a:t>
            </a:fld>
            <a:endParaRPr lang="en-US"/>
          </a:p>
        </p:txBody>
      </p:sp>
    </p:spTree>
    <p:extLst>
      <p:ext uri="{BB962C8B-B14F-4D97-AF65-F5344CB8AC3E}">
        <p14:creationId xmlns:p14="http://schemas.microsoft.com/office/powerpoint/2010/main" val="1466814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1E471A-09B4-4CFE-B273-F95A2F315590}" type="datetimeFigureOut">
              <a:rPr lang="en-US" smtClean="0"/>
              <a:t>3/18/2018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8BF2F0-F83B-4662-9602-5ED6E506B981}" type="slidenum">
              <a:rPr lang="en-US" smtClean="0"/>
              <a:t>‹#›</a:t>
            </a:fld>
            <a:endParaRPr lang="en-US"/>
          </a:p>
        </p:txBody>
      </p:sp>
    </p:spTree>
    <p:extLst>
      <p:ext uri="{BB962C8B-B14F-4D97-AF65-F5344CB8AC3E}">
        <p14:creationId xmlns:p14="http://schemas.microsoft.com/office/powerpoint/2010/main" val="4283591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1E471A-09B4-4CFE-B273-F95A2F315590}" type="datetimeFigureOut">
              <a:rPr lang="en-US" smtClean="0"/>
              <a:t>3/18/2018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8BF2F0-F83B-4662-9602-5ED6E506B981}" type="slidenum">
              <a:rPr lang="en-US" smtClean="0"/>
              <a:t>‹#›</a:t>
            </a:fld>
            <a:endParaRPr lang="en-US"/>
          </a:p>
        </p:txBody>
      </p:sp>
    </p:spTree>
    <p:extLst>
      <p:ext uri="{BB962C8B-B14F-4D97-AF65-F5344CB8AC3E}">
        <p14:creationId xmlns:p14="http://schemas.microsoft.com/office/powerpoint/2010/main" val="3435323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1E471A-09B4-4CFE-B273-F95A2F315590}"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8BF2F0-F83B-4662-9602-5ED6E506B981}" type="slidenum">
              <a:rPr lang="en-US" smtClean="0"/>
              <a:t>‹#›</a:t>
            </a:fld>
            <a:endParaRPr lang="en-US"/>
          </a:p>
        </p:txBody>
      </p:sp>
    </p:spTree>
    <p:extLst>
      <p:ext uri="{BB962C8B-B14F-4D97-AF65-F5344CB8AC3E}">
        <p14:creationId xmlns:p14="http://schemas.microsoft.com/office/powerpoint/2010/main" val="3292883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1E471A-09B4-4CFE-B273-F95A2F315590}"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8BF2F0-F83B-4662-9602-5ED6E506B981}" type="slidenum">
              <a:rPr lang="en-US" smtClean="0"/>
              <a:t>‹#›</a:t>
            </a:fld>
            <a:endParaRPr lang="en-US"/>
          </a:p>
        </p:txBody>
      </p:sp>
    </p:spTree>
    <p:extLst>
      <p:ext uri="{BB962C8B-B14F-4D97-AF65-F5344CB8AC3E}">
        <p14:creationId xmlns:p14="http://schemas.microsoft.com/office/powerpoint/2010/main" val="3690916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1E471A-09B4-4CFE-B273-F95A2F315590}" type="datetimeFigureOut">
              <a:rPr lang="en-US" smtClean="0"/>
              <a:t>3/18/2018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8BF2F0-F83B-4662-9602-5ED6E506B981}" type="slidenum">
              <a:rPr lang="en-US" smtClean="0"/>
              <a:t>‹#›</a:t>
            </a:fld>
            <a:endParaRPr lang="en-US"/>
          </a:p>
        </p:txBody>
      </p:sp>
    </p:spTree>
    <p:extLst>
      <p:ext uri="{BB962C8B-B14F-4D97-AF65-F5344CB8AC3E}">
        <p14:creationId xmlns:p14="http://schemas.microsoft.com/office/powerpoint/2010/main" val="39779772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2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1051DA-63E0-46FD-BC75-C3D6EB9BAB42}"/>
              </a:ext>
            </a:extLst>
          </p:cNvPr>
          <p:cNvPicPr>
            <a:picLocks noChangeAspect="1"/>
          </p:cNvPicPr>
          <p:nvPr/>
        </p:nvPicPr>
        <p:blipFill rotWithShape="1">
          <a:blip r:embed="rId2">
            <a:extLst>
              <a:ext uri="{28A0092B-C50C-407E-A947-70E740481C1C}">
                <a14:useLocalDpi xmlns:a14="http://schemas.microsoft.com/office/drawing/2010/main" val="0"/>
              </a:ext>
            </a:extLst>
          </a:blip>
          <a:srcRect l="2220" t="16064" r="4246" b="17356"/>
          <a:stretch/>
        </p:blipFill>
        <p:spPr>
          <a:xfrm>
            <a:off x="106019" y="39754"/>
            <a:ext cx="8931964" cy="5287618"/>
          </a:xfrm>
          <a:prstGeom prst="rect">
            <a:avLst/>
          </a:prstGeom>
        </p:spPr>
      </p:pic>
      <p:sp>
        <p:nvSpPr>
          <p:cNvPr id="2" name="TextBox 1">
            <a:extLst>
              <a:ext uri="{FF2B5EF4-FFF2-40B4-BE49-F238E27FC236}">
                <a16:creationId xmlns:a16="http://schemas.microsoft.com/office/drawing/2014/main" id="{867953EA-5435-49B5-A37E-33418D8A9231}"/>
              </a:ext>
            </a:extLst>
          </p:cNvPr>
          <p:cNvSpPr txBox="1"/>
          <p:nvPr/>
        </p:nvSpPr>
        <p:spPr>
          <a:xfrm>
            <a:off x="463826" y="5698435"/>
            <a:ext cx="5729454" cy="830997"/>
          </a:xfrm>
          <a:prstGeom prst="rect">
            <a:avLst/>
          </a:prstGeom>
          <a:noFill/>
        </p:spPr>
        <p:txBody>
          <a:bodyPr wrap="none" rtlCol="0">
            <a:spAutoFit/>
          </a:bodyPr>
          <a:lstStyle/>
          <a:p>
            <a:r>
              <a:rPr lang="en-US" sz="2800" b="1" dirty="0"/>
              <a:t>Dawn Hill CSCP, CPIM, CQE, CLSSMBB</a:t>
            </a:r>
          </a:p>
          <a:p>
            <a:r>
              <a:rPr lang="en-US" sz="2000" dirty="0"/>
              <a:t>Dawn.Hill@us.abb.com</a:t>
            </a:r>
            <a:endParaRPr lang="en-US" sz="3600" dirty="0"/>
          </a:p>
        </p:txBody>
      </p:sp>
    </p:spTree>
    <p:extLst>
      <p:ext uri="{BB962C8B-B14F-4D97-AF65-F5344CB8AC3E}">
        <p14:creationId xmlns:p14="http://schemas.microsoft.com/office/powerpoint/2010/main" val="2228634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C3B413-7DEE-43F7-84DE-7A7F14065FE4}"/>
              </a:ext>
            </a:extLst>
          </p:cNvPr>
          <p:cNvPicPr>
            <a:picLocks noChangeAspect="1"/>
          </p:cNvPicPr>
          <p:nvPr/>
        </p:nvPicPr>
        <p:blipFill>
          <a:blip r:embed="rId2"/>
          <a:stretch>
            <a:fillRect/>
          </a:stretch>
        </p:blipFill>
        <p:spPr>
          <a:xfrm>
            <a:off x="241076" y="2239618"/>
            <a:ext cx="5382901" cy="2796208"/>
          </a:xfrm>
          <a:prstGeom prst="rect">
            <a:avLst/>
          </a:prstGeom>
          <a:ln>
            <a:solidFill>
              <a:schemeClr val="tx1"/>
            </a:solidFill>
          </a:ln>
        </p:spPr>
      </p:pic>
      <p:sp>
        <p:nvSpPr>
          <p:cNvPr id="2" name="Title 1">
            <a:extLst>
              <a:ext uri="{FF2B5EF4-FFF2-40B4-BE49-F238E27FC236}">
                <a16:creationId xmlns:a16="http://schemas.microsoft.com/office/drawing/2014/main" id="{D928C07B-344F-41DA-94FD-D0D6C4D1E9AA}"/>
              </a:ext>
            </a:extLst>
          </p:cNvPr>
          <p:cNvSpPr>
            <a:spLocks noGrp="1"/>
          </p:cNvSpPr>
          <p:nvPr>
            <p:ph type="title"/>
          </p:nvPr>
        </p:nvSpPr>
        <p:spPr>
          <a:xfrm>
            <a:off x="628650" y="166346"/>
            <a:ext cx="7886700" cy="1325563"/>
          </a:xfrm>
        </p:spPr>
        <p:txBody>
          <a:bodyPr>
            <a:normAutofit/>
          </a:bodyPr>
          <a:lstStyle/>
          <a:p>
            <a:r>
              <a:rPr lang="en-US" sz="6000" b="1" dirty="0"/>
              <a:t>Measure</a:t>
            </a:r>
          </a:p>
        </p:txBody>
      </p:sp>
      <p:sp>
        <p:nvSpPr>
          <p:cNvPr id="5" name="Content Placeholder 4">
            <a:extLst>
              <a:ext uri="{FF2B5EF4-FFF2-40B4-BE49-F238E27FC236}">
                <a16:creationId xmlns:a16="http://schemas.microsoft.com/office/drawing/2014/main" id="{CE076492-AB79-4D39-BBFF-8B9EF14ECC06}"/>
              </a:ext>
            </a:extLst>
          </p:cNvPr>
          <p:cNvSpPr>
            <a:spLocks noGrp="1"/>
          </p:cNvSpPr>
          <p:nvPr>
            <p:ph idx="1"/>
          </p:nvPr>
        </p:nvSpPr>
        <p:spPr>
          <a:xfrm>
            <a:off x="628650" y="1518413"/>
            <a:ext cx="7886700" cy="4351338"/>
          </a:xfrm>
        </p:spPr>
        <p:txBody>
          <a:bodyPr/>
          <a:lstStyle/>
          <a:p>
            <a:r>
              <a:rPr lang="en-US" dirty="0"/>
              <a:t>Go See – Ask Why – Show Respect</a:t>
            </a:r>
          </a:p>
        </p:txBody>
      </p:sp>
      <p:pic>
        <p:nvPicPr>
          <p:cNvPr id="8" name="Picture 7">
            <a:extLst>
              <a:ext uri="{FF2B5EF4-FFF2-40B4-BE49-F238E27FC236}">
                <a16:creationId xmlns:a16="http://schemas.microsoft.com/office/drawing/2014/main" id="{1E120143-848C-47FF-85B5-A03AA61F9F61}"/>
              </a:ext>
            </a:extLst>
          </p:cNvPr>
          <p:cNvPicPr>
            <a:picLocks noChangeAspect="1"/>
          </p:cNvPicPr>
          <p:nvPr/>
        </p:nvPicPr>
        <p:blipFill>
          <a:blip r:embed="rId3"/>
          <a:stretch>
            <a:fillRect/>
          </a:stretch>
        </p:blipFill>
        <p:spPr>
          <a:xfrm>
            <a:off x="4431103" y="3784527"/>
            <a:ext cx="4471821" cy="2832933"/>
          </a:xfrm>
          <a:prstGeom prst="rect">
            <a:avLst/>
          </a:prstGeom>
          <a:ln>
            <a:solidFill>
              <a:schemeClr val="tx1"/>
            </a:solidFill>
          </a:ln>
        </p:spPr>
      </p:pic>
      <p:pic>
        <p:nvPicPr>
          <p:cNvPr id="9" name="Picture 8">
            <a:extLst>
              <a:ext uri="{FF2B5EF4-FFF2-40B4-BE49-F238E27FC236}">
                <a16:creationId xmlns:a16="http://schemas.microsoft.com/office/drawing/2014/main" id="{E8A8C596-20A9-44DD-AD1E-B7620B9FC1FB}"/>
              </a:ext>
            </a:extLst>
          </p:cNvPr>
          <p:cNvPicPr>
            <a:picLocks noChangeAspect="1"/>
          </p:cNvPicPr>
          <p:nvPr/>
        </p:nvPicPr>
        <p:blipFill>
          <a:blip r:embed="rId4"/>
          <a:stretch>
            <a:fillRect/>
          </a:stretch>
        </p:blipFill>
        <p:spPr>
          <a:xfrm>
            <a:off x="5092894" y="166346"/>
            <a:ext cx="3857625" cy="1228725"/>
          </a:xfrm>
          <a:prstGeom prst="rect">
            <a:avLst/>
          </a:prstGeom>
        </p:spPr>
      </p:pic>
    </p:spTree>
    <p:extLst>
      <p:ext uri="{BB962C8B-B14F-4D97-AF65-F5344CB8AC3E}">
        <p14:creationId xmlns:p14="http://schemas.microsoft.com/office/powerpoint/2010/main" val="2471791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8C07B-344F-41DA-94FD-D0D6C4D1E9AA}"/>
              </a:ext>
            </a:extLst>
          </p:cNvPr>
          <p:cNvSpPr>
            <a:spLocks noGrp="1"/>
          </p:cNvSpPr>
          <p:nvPr>
            <p:ph type="title"/>
          </p:nvPr>
        </p:nvSpPr>
        <p:spPr>
          <a:xfrm>
            <a:off x="628650" y="166346"/>
            <a:ext cx="7886700" cy="1325563"/>
          </a:xfrm>
        </p:spPr>
        <p:txBody>
          <a:bodyPr>
            <a:normAutofit/>
          </a:bodyPr>
          <a:lstStyle/>
          <a:p>
            <a:r>
              <a:rPr lang="en-US" sz="6000" b="1" dirty="0"/>
              <a:t>Measure</a:t>
            </a:r>
          </a:p>
        </p:txBody>
      </p:sp>
      <p:sp>
        <p:nvSpPr>
          <p:cNvPr id="5" name="Content Placeholder 4">
            <a:extLst>
              <a:ext uri="{FF2B5EF4-FFF2-40B4-BE49-F238E27FC236}">
                <a16:creationId xmlns:a16="http://schemas.microsoft.com/office/drawing/2014/main" id="{CE076492-AB79-4D39-BBFF-8B9EF14ECC06}"/>
              </a:ext>
            </a:extLst>
          </p:cNvPr>
          <p:cNvSpPr>
            <a:spLocks noGrp="1"/>
          </p:cNvSpPr>
          <p:nvPr>
            <p:ph idx="1"/>
          </p:nvPr>
        </p:nvSpPr>
        <p:spPr>
          <a:xfrm>
            <a:off x="628650" y="1518413"/>
            <a:ext cx="7886700" cy="4351338"/>
          </a:xfrm>
        </p:spPr>
        <p:txBody>
          <a:bodyPr/>
          <a:lstStyle/>
          <a:p>
            <a:r>
              <a:rPr lang="en-US" dirty="0"/>
              <a:t>Spaghetti diagraming</a:t>
            </a:r>
          </a:p>
        </p:txBody>
      </p:sp>
      <p:pic>
        <p:nvPicPr>
          <p:cNvPr id="4" name="Picture 3">
            <a:extLst>
              <a:ext uri="{FF2B5EF4-FFF2-40B4-BE49-F238E27FC236}">
                <a16:creationId xmlns:a16="http://schemas.microsoft.com/office/drawing/2014/main" id="{458524A7-185D-407A-8906-D13AAD55B571}"/>
              </a:ext>
            </a:extLst>
          </p:cNvPr>
          <p:cNvPicPr>
            <a:picLocks noChangeAspect="1"/>
          </p:cNvPicPr>
          <p:nvPr/>
        </p:nvPicPr>
        <p:blipFill>
          <a:blip r:embed="rId2"/>
          <a:stretch>
            <a:fillRect/>
          </a:stretch>
        </p:blipFill>
        <p:spPr>
          <a:xfrm>
            <a:off x="1536401" y="2249971"/>
            <a:ext cx="5848580" cy="4044812"/>
          </a:xfrm>
          <a:prstGeom prst="rect">
            <a:avLst/>
          </a:prstGeom>
          <a:ln>
            <a:solidFill>
              <a:schemeClr val="tx1"/>
            </a:solidFill>
          </a:ln>
        </p:spPr>
      </p:pic>
      <p:pic>
        <p:nvPicPr>
          <p:cNvPr id="8" name="Picture 7">
            <a:extLst>
              <a:ext uri="{FF2B5EF4-FFF2-40B4-BE49-F238E27FC236}">
                <a16:creationId xmlns:a16="http://schemas.microsoft.com/office/drawing/2014/main" id="{77469C55-F094-4A5D-B1B3-35FEE8662542}"/>
              </a:ext>
            </a:extLst>
          </p:cNvPr>
          <p:cNvPicPr>
            <a:picLocks noChangeAspect="1"/>
          </p:cNvPicPr>
          <p:nvPr/>
        </p:nvPicPr>
        <p:blipFill>
          <a:blip r:embed="rId3"/>
          <a:stretch>
            <a:fillRect/>
          </a:stretch>
        </p:blipFill>
        <p:spPr>
          <a:xfrm>
            <a:off x="5013670" y="331381"/>
            <a:ext cx="3781425" cy="1524000"/>
          </a:xfrm>
          <a:prstGeom prst="rect">
            <a:avLst/>
          </a:prstGeom>
        </p:spPr>
      </p:pic>
    </p:spTree>
    <p:extLst>
      <p:ext uri="{BB962C8B-B14F-4D97-AF65-F5344CB8AC3E}">
        <p14:creationId xmlns:p14="http://schemas.microsoft.com/office/powerpoint/2010/main" val="3227613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8C07B-344F-41DA-94FD-D0D6C4D1E9AA}"/>
              </a:ext>
            </a:extLst>
          </p:cNvPr>
          <p:cNvSpPr>
            <a:spLocks noGrp="1"/>
          </p:cNvSpPr>
          <p:nvPr>
            <p:ph type="title"/>
          </p:nvPr>
        </p:nvSpPr>
        <p:spPr>
          <a:xfrm>
            <a:off x="628650" y="166346"/>
            <a:ext cx="7886700" cy="1325563"/>
          </a:xfrm>
        </p:spPr>
        <p:txBody>
          <a:bodyPr>
            <a:normAutofit/>
          </a:bodyPr>
          <a:lstStyle/>
          <a:p>
            <a:r>
              <a:rPr lang="en-US" sz="6000" b="1" dirty="0"/>
              <a:t>Measure</a:t>
            </a:r>
          </a:p>
        </p:txBody>
      </p:sp>
      <p:sp>
        <p:nvSpPr>
          <p:cNvPr id="5" name="Content Placeholder 4">
            <a:extLst>
              <a:ext uri="{FF2B5EF4-FFF2-40B4-BE49-F238E27FC236}">
                <a16:creationId xmlns:a16="http://schemas.microsoft.com/office/drawing/2014/main" id="{CE076492-AB79-4D39-BBFF-8B9EF14ECC06}"/>
              </a:ext>
            </a:extLst>
          </p:cNvPr>
          <p:cNvSpPr>
            <a:spLocks noGrp="1"/>
          </p:cNvSpPr>
          <p:nvPr>
            <p:ph idx="1"/>
          </p:nvPr>
        </p:nvSpPr>
        <p:spPr>
          <a:xfrm>
            <a:off x="628650" y="1518413"/>
            <a:ext cx="7886700" cy="4351338"/>
          </a:xfrm>
        </p:spPr>
        <p:txBody>
          <a:bodyPr/>
          <a:lstStyle/>
          <a:p>
            <a:r>
              <a:rPr lang="en-US" dirty="0"/>
              <a:t>8 Wastes</a:t>
            </a:r>
          </a:p>
        </p:txBody>
      </p:sp>
      <p:pic>
        <p:nvPicPr>
          <p:cNvPr id="3" name="Picture 2">
            <a:extLst>
              <a:ext uri="{FF2B5EF4-FFF2-40B4-BE49-F238E27FC236}">
                <a16:creationId xmlns:a16="http://schemas.microsoft.com/office/drawing/2014/main" id="{DDD64576-4FA7-43F3-99D4-C736A296D7FC}"/>
              </a:ext>
            </a:extLst>
          </p:cNvPr>
          <p:cNvPicPr>
            <a:picLocks noChangeAspect="1"/>
          </p:cNvPicPr>
          <p:nvPr/>
        </p:nvPicPr>
        <p:blipFill>
          <a:blip r:embed="rId2"/>
          <a:stretch>
            <a:fillRect/>
          </a:stretch>
        </p:blipFill>
        <p:spPr>
          <a:xfrm>
            <a:off x="464680" y="2438610"/>
            <a:ext cx="8214639" cy="4154350"/>
          </a:xfrm>
          <a:prstGeom prst="rect">
            <a:avLst/>
          </a:prstGeom>
        </p:spPr>
      </p:pic>
      <p:pic>
        <p:nvPicPr>
          <p:cNvPr id="8" name="Picture 7">
            <a:extLst>
              <a:ext uri="{FF2B5EF4-FFF2-40B4-BE49-F238E27FC236}">
                <a16:creationId xmlns:a16="http://schemas.microsoft.com/office/drawing/2014/main" id="{43D8DBCE-FECB-4A2D-BF4F-010379B1DF5D}"/>
              </a:ext>
            </a:extLst>
          </p:cNvPr>
          <p:cNvPicPr>
            <a:picLocks noChangeAspect="1"/>
          </p:cNvPicPr>
          <p:nvPr/>
        </p:nvPicPr>
        <p:blipFill>
          <a:blip r:embed="rId3"/>
          <a:stretch>
            <a:fillRect/>
          </a:stretch>
        </p:blipFill>
        <p:spPr>
          <a:xfrm>
            <a:off x="4746763" y="310806"/>
            <a:ext cx="4076700" cy="1800225"/>
          </a:xfrm>
          <a:prstGeom prst="rect">
            <a:avLst/>
          </a:prstGeom>
        </p:spPr>
      </p:pic>
    </p:spTree>
    <p:extLst>
      <p:ext uri="{BB962C8B-B14F-4D97-AF65-F5344CB8AC3E}">
        <p14:creationId xmlns:p14="http://schemas.microsoft.com/office/powerpoint/2010/main" val="559403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8C07B-344F-41DA-94FD-D0D6C4D1E9AA}"/>
              </a:ext>
            </a:extLst>
          </p:cNvPr>
          <p:cNvSpPr>
            <a:spLocks noGrp="1"/>
          </p:cNvSpPr>
          <p:nvPr>
            <p:ph type="title"/>
          </p:nvPr>
        </p:nvSpPr>
        <p:spPr>
          <a:xfrm>
            <a:off x="628650" y="166346"/>
            <a:ext cx="7886700" cy="1325563"/>
          </a:xfrm>
        </p:spPr>
        <p:txBody>
          <a:bodyPr>
            <a:normAutofit/>
          </a:bodyPr>
          <a:lstStyle/>
          <a:p>
            <a:r>
              <a:rPr lang="en-US" sz="6000" b="1" dirty="0"/>
              <a:t>Measure</a:t>
            </a:r>
          </a:p>
        </p:txBody>
      </p:sp>
      <p:sp>
        <p:nvSpPr>
          <p:cNvPr id="5" name="Content Placeholder 4">
            <a:extLst>
              <a:ext uri="{FF2B5EF4-FFF2-40B4-BE49-F238E27FC236}">
                <a16:creationId xmlns:a16="http://schemas.microsoft.com/office/drawing/2014/main" id="{CE076492-AB79-4D39-BBFF-8B9EF14ECC06}"/>
              </a:ext>
            </a:extLst>
          </p:cNvPr>
          <p:cNvSpPr>
            <a:spLocks noGrp="1"/>
          </p:cNvSpPr>
          <p:nvPr>
            <p:ph idx="1"/>
          </p:nvPr>
        </p:nvSpPr>
        <p:spPr>
          <a:xfrm>
            <a:off x="628650" y="1518413"/>
            <a:ext cx="7886700" cy="4351338"/>
          </a:xfrm>
        </p:spPr>
        <p:txBody>
          <a:bodyPr/>
          <a:lstStyle/>
          <a:p>
            <a:endParaRPr lang="en-US" dirty="0"/>
          </a:p>
          <a:p>
            <a:r>
              <a:rPr lang="en-US" dirty="0"/>
              <a:t>OEE (Overall Equipment Effectiveness)</a:t>
            </a:r>
          </a:p>
        </p:txBody>
      </p:sp>
      <p:pic>
        <p:nvPicPr>
          <p:cNvPr id="3" name="Picture 2">
            <a:extLst>
              <a:ext uri="{FF2B5EF4-FFF2-40B4-BE49-F238E27FC236}">
                <a16:creationId xmlns:a16="http://schemas.microsoft.com/office/drawing/2014/main" id="{7B85078A-92D2-4E51-B1EB-4B9C119DC85B}"/>
              </a:ext>
            </a:extLst>
          </p:cNvPr>
          <p:cNvPicPr>
            <a:picLocks noChangeAspect="1"/>
          </p:cNvPicPr>
          <p:nvPr/>
        </p:nvPicPr>
        <p:blipFill>
          <a:blip r:embed="rId2"/>
          <a:stretch>
            <a:fillRect/>
          </a:stretch>
        </p:blipFill>
        <p:spPr>
          <a:xfrm>
            <a:off x="1533738" y="2801177"/>
            <a:ext cx="6470575" cy="3785158"/>
          </a:xfrm>
          <a:prstGeom prst="rect">
            <a:avLst/>
          </a:prstGeom>
        </p:spPr>
      </p:pic>
      <p:pic>
        <p:nvPicPr>
          <p:cNvPr id="6" name="Picture 5">
            <a:extLst>
              <a:ext uri="{FF2B5EF4-FFF2-40B4-BE49-F238E27FC236}">
                <a16:creationId xmlns:a16="http://schemas.microsoft.com/office/drawing/2014/main" id="{9B838705-344C-47CB-A8AF-F4595C43AD13}"/>
              </a:ext>
            </a:extLst>
          </p:cNvPr>
          <p:cNvPicPr>
            <a:picLocks noChangeAspect="1"/>
          </p:cNvPicPr>
          <p:nvPr/>
        </p:nvPicPr>
        <p:blipFill>
          <a:blip r:embed="rId3"/>
          <a:stretch>
            <a:fillRect/>
          </a:stretch>
        </p:blipFill>
        <p:spPr>
          <a:xfrm>
            <a:off x="4920904" y="259177"/>
            <a:ext cx="3971925" cy="1543050"/>
          </a:xfrm>
          <a:prstGeom prst="rect">
            <a:avLst/>
          </a:prstGeom>
        </p:spPr>
      </p:pic>
    </p:spTree>
    <p:extLst>
      <p:ext uri="{BB962C8B-B14F-4D97-AF65-F5344CB8AC3E}">
        <p14:creationId xmlns:p14="http://schemas.microsoft.com/office/powerpoint/2010/main" val="1148760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8C07B-344F-41DA-94FD-D0D6C4D1E9AA}"/>
              </a:ext>
            </a:extLst>
          </p:cNvPr>
          <p:cNvSpPr>
            <a:spLocks noGrp="1"/>
          </p:cNvSpPr>
          <p:nvPr>
            <p:ph type="title"/>
          </p:nvPr>
        </p:nvSpPr>
        <p:spPr>
          <a:xfrm>
            <a:off x="628650" y="166346"/>
            <a:ext cx="7886700" cy="1325563"/>
          </a:xfrm>
        </p:spPr>
        <p:txBody>
          <a:bodyPr>
            <a:normAutofit/>
          </a:bodyPr>
          <a:lstStyle/>
          <a:p>
            <a:r>
              <a:rPr lang="en-US" sz="6000" b="1" dirty="0"/>
              <a:t>Measure</a:t>
            </a:r>
          </a:p>
        </p:txBody>
      </p:sp>
      <p:sp>
        <p:nvSpPr>
          <p:cNvPr id="5" name="Content Placeholder 4">
            <a:extLst>
              <a:ext uri="{FF2B5EF4-FFF2-40B4-BE49-F238E27FC236}">
                <a16:creationId xmlns:a16="http://schemas.microsoft.com/office/drawing/2014/main" id="{CE076492-AB79-4D39-BBFF-8B9EF14ECC06}"/>
              </a:ext>
            </a:extLst>
          </p:cNvPr>
          <p:cNvSpPr>
            <a:spLocks noGrp="1"/>
          </p:cNvSpPr>
          <p:nvPr>
            <p:ph idx="1"/>
          </p:nvPr>
        </p:nvSpPr>
        <p:spPr>
          <a:xfrm>
            <a:off x="628650" y="1518413"/>
            <a:ext cx="7886700" cy="4351338"/>
          </a:xfrm>
        </p:spPr>
        <p:txBody>
          <a:bodyPr/>
          <a:lstStyle/>
          <a:p>
            <a:r>
              <a:rPr lang="en-US" dirty="0"/>
              <a:t>Statistical Process Control</a:t>
            </a:r>
          </a:p>
        </p:txBody>
      </p:sp>
      <p:pic>
        <p:nvPicPr>
          <p:cNvPr id="3" name="Picture 2">
            <a:extLst>
              <a:ext uri="{FF2B5EF4-FFF2-40B4-BE49-F238E27FC236}">
                <a16:creationId xmlns:a16="http://schemas.microsoft.com/office/drawing/2014/main" id="{D23B5A8A-6718-4A1A-A5D8-E663F8CD4BE9}"/>
              </a:ext>
            </a:extLst>
          </p:cNvPr>
          <p:cNvPicPr>
            <a:picLocks noChangeAspect="1"/>
          </p:cNvPicPr>
          <p:nvPr/>
        </p:nvPicPr>
        <p:blipFill>
          <a:blip r:embed="rId2"/>
          <a:stretch>
            <a:fillRect/>
          </a:stretch>
        </p:blipFill>
        <p:spPr>
          <a:xfrm>
            <a:off x="1088822" y="2607230"/>
            <a:ext cx="7426528" cy="3262521"/>
          </a:xfrm>
          <a:prstGeom prst="rect">
            <a:avLst/>
          </a:prstGeom>
        </p:spPr>
      </p:pic>
      <p:pic>
        <p:nvPicPr>
          <p:cNvPr id="4" name="Picture 3">
            <a:extLst>
              <a:ext uri="{FF2B5EF4-FFF2-40B4-BE49-F238E27FC236}">
                <a16:creationId xmlns:a16="http://schemas.microsoft.com/office/drawing/2014/main" id="{11C723B6-A4C4-4354-B483-20F5162FF372}"/>
              </a:ext>
            </a:extLst>
          </p:cNvPr>
          <p:cNvPicPr>
            <a:picLocks noChangeAspect="1"/>
          </p:cNvPicPr>
          <p:nvPr/>
        </p:nvPicPr>
        <p:blipFill>
          <a:blip r:embed="rId3"/>
          <a:stretch>
            <a:fillRect/>
          </a:stretch>
        </p:blipFill>
        <p:spPr>
          <a:xfrm>
            <a:off x="5318677" y="751650"/>
            <a:ext cx="3409950" cy="1533525"/>
          </a:xfrm>
          <a:prstGeom prst="rect">
            <a:avLst/>
          </a:prstGeom>
        </p:spPr>
      </p:pic>
    </p:spTree>
    <p:extLst>
      <p:ext uri="{BB962C8B-B14F-4D97-AF65-F5344CB8AC3E}">
        <p14:creationId xmlns:p14="http://schemas.microsoft.com/office/powerpoint/2010/main" val="3079493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8C07B-344F-41DA-94FD-D0D6C4D1E9AA}"/>
              </a:ext>
            </a:extLst>
          </p:cNvPr>
          <p:cNvSpPr>
            <a:spLocks noGrp="1"/>
          </p:cNvSpPr>
          <p:nvPr>
            <p:ph type="title"/>
          </p:nvPr>
        </p:nvSpPr>
        <p:spPr>
          <a:xfrm>
            <a:off x="628650" y="166346"/>
            <a:ext cx="7886700" cy="1325563"/>
          </a:xfrm>
        </p:spPr>
        <p:txBody>
          <a:bodyPr>
            <a:normAutofit/>
          </a:bodyPr>
          <a:lstStyle/>
          <a:p>
            <a:r>
              <a:rPr lang="en-US" sz="6000" b="1" dirty="0"/>
              <a:t>Analyze</a:t>
            </a:r>
          </a:p>
        </p:txBody>
      </p:sp>
      <p:sp>
        <p:nvSpPr>
          <p:cNvPr id="5" name="Content Placeholder 4">
            <a:extLst>
              <a:ext uri="{FF2B5EF4-FFF2-40B4-BE49-F238E27FC236}">
                <a16:creationId xmlns:a16="http://schemas.microsoft.com/office/drawing/2014/main" id="{CE076492-AB79-4D39-BBFF-8B9EF14ECC06}"/>
              </a:ext>
            </a:extLst>
          </p:cNvPr>
          <p:cNvSpPr>
            <a:spLocks noGrp="1"/>
          </p:cNvSpPr>
          <p:nvPr>
            <p:ph idx="1"/>
          </p:nvPr>
        </p:nvSpPr>
        <p:spPr>
          <a:xfrm>
            <a:off x="628650" y="1518413"/>
            <a:ext cx="7886700" cy="4351338"/>
          </a:xfrm>
        </p:spPr>
        <p:txBody>
          <a:bodyPr>
            <a:normAutofit/>
          </a:bodyPr>
          <a:lstStyle/>
          <a:p>
            <a:r>
              <a:rPr lang="en-US" dirty="0"/>
              <a:t>5 Why’s</a:t>
            </a:r>
          </a:p>
        </p:txBody>
      </p:sp>
      <p:pic>
        <p:nvPicPr>
          <p:cNvPr id="3" name="Picture 2">
            <a:extLst>
              <a:ext uri="{FF2B5EF4-FFF2-40B4-BE49-F238E27FC236}">
                <a16:creationId xmlns:a16="http://schemas.microsoft.com/office/drawing/2014/main" id="{CF3A2727-B833-48F5-B936-6C9F5008F954}"/>
              </a:ext>
            </a:extLst>
          </p:cNvPr>
          <p:cNvPicPr>
            <a:picLocks noChangeAspect="1"/>
          </p:cNvPicPr>
          <p:nvPr/>
        </p:nvPicPr>
        <p:blipFill>
          <a:blip r:embed="rId2"/>
          <a:stretch>
            <a:fillRect/>
          </a:stretch>
        </p:blipFill>
        <p:spPr>
          <a:xfrm>
            <a:off x="165459" y="2260535"/>
            <a:ext cx="8813081" cy="3970250"/>
          </a:xfrm>
          <a:prstGeom prst="rect">
            <a:avLst/>
          </a:prstGeom>
        </p:spPr>
      </p:pic>
      <p:pic>
        <p:nvPicPr>
          <p:cNvPr id="4" name="Picture 3">
            <a:extLst>
              <a:ext uri="{FF2B5EF4-FFF2-40B4-BE49-F238E27FC236}">
                <a16:creationId xmlns:a16="http://schemas.microsoft.com/office/drawing/2014/main" id="{B7C95422-0721-4ADD-A26C-2C1F6DAF9630}"/>
              </a:ext>
            </a:extLst>
          </p:cNvPr>
          <p:cNvPicPr>
            <a:picLocks noChangeAspect="1"/>
          </p:cNvPicPr>
          <p:nvPr/>
        </p:nvPicPr>
        <p:blipFill>
          <a:blip r:embed="rId3"/>
          <a:stretch>
            <a:fillRect/>
          </a:stretch>
        </p:blipFill>
        <p:spPr>
          <a:xfrm>
            <a:off x="4953000" y="471244"/>
            <a:ext cx="3562350" cy="1257300"/>
          </a:xfrm>
          <a:prstGeom prst="rect">
            <a:avLst/>
          </a:prstGeom>
          <a:ln>
            <a:solidFill>
              <a:schemeClr val="bg1"/>
            </a:solidFill>
          </a:ln>
        </p:spPr>
      </p:pic>
    </p:spTree>
    <p:extLst>
      <p:ext uri="{BB962C8B-B14F-4D97-AF65-F5344CB8AC3E}">
        <p14:creationId xmlns:p14="http://schemas.microsoft.com/office/powerpoint/2010/main" val="1817477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8C07B-344F-41DA-94FD-D0D6C4D1E9AA}"/>
              </a:ext>
            </a:extLst>
          </p:cNvPr>
          <p:cNvSpPr>
            <a:spLocks noGrp="1"/>
          </p:cNvSpPr>
          <p:nvPr>
            <p:ph type="title"/>
          </p:nvPr>
        </p:nvSpPr>
        <p:spPr>
          <a:xfrm>
            <a:off x="628650" y="166346"/>
            <a:ext cx="7886700" cy="1325563"/>
          </a:xfrm>
        </p:spPr>
        <p:txBody>
          <a:bodyPr>
            <a:normAutofit/>
          </a:bodyPr>
          <a:lstStyle/>
          <a:p>
            <a:r>
              <a:rPr lang="en-US" sz="6000" b="1" dirty="0"/>
              <a:t>Analyze</a:t>
            </a:r>
          </a:p>
        </p:txBody>
      </p:sp>
      <p:sp>
        <p:nvSpPr>
          <p:cNvPr id="5" name="Content Placeholder 4">
            <a:extLst>
              <a:ext uri="{FF2B5EF4-FFF2-40B4-BE49-F238E27FC236}">
                <a16:creationId xmlns:a16="http://schemas.microsoft.com/office/drawing/2014/main" id="{CE076492-AB79-4D39-BBFF-8B9EF14ECC06}"/>
              </a:ext>
            </a:extLst>
          </p:cNvPr>
          <p:cNvSpPr>
            <a:spLocks noGrp="1"/>
          </p:cNvSpPr>
          <p:nvPr>
            <p:ph idx="1"/>
          </p:nvPr>
        </p:nvSpPr>
        <p:spPr>
          <a:xfrm>
            <a:off x="628650" y="1518413"/>
            <a:ext cx="7886700" cy="4351338"/>
          </a:xfrm>
        </p:spPr>
        <p:txBody>
          <a:bodyPr>
            <a:normAutofit/>
          </a:bodyPr>
          <a:lstStyle/>
          <a:p>
            <a:r>
              <a:rPr lang="en-US" dirty="0"/>
              <a:t>Is / Is-Not Analysis</a:t>
            </a:r>
          </a:p>
        </p:txBody>
      </p:sp>
      <p:pic>
        <p:nvPicPr>
          <p:cNvPr id="3" name="Picture 2">
            <a:extLst>
              <a:ext uri="{FF2B5EF4-FFF2-40B4-BE49-F238E27FC236}">
                <a16:creationId xmlns:a16="http://schemas.microsoft.com/office/drawing/2014/main" id="{B37A3436-42D4-4B50-9DB9-7613F2F18B39}"/>
              </a:ext>
            </a:extLst>
          </p:cNvPr>
          <p:cNvPicPr>
            <a:picLocks noChangeAspect="1"/>
          </p:cNvPicPr>
          <p:nvPr/>
        </p:nvPicPr>
        <p:blipFill>
          <a:blip r:embed="rId2"/>
          <a:stretch>
            <a:fillRect/>
          </a:stretch>
        </p:blipFill>
        <p:spPr>
          <a:xfrm>
            <a:off x="1948069" y="2192056"/>
            <a:ext cx="5945671" cy="4489838"/>
          </a:xfrm>
          <a:prstGeom prst="rect">
            <a:avLst/>
          </a:prstGeom>
        </p:spPr>
      </p:pic>
      <p:pic>
        <p:nvPicPr>
          <p:cNvPr id="7" name="Picture 6">
            <a:extLst>
              <a:ext uri="{FF2B5EF4-FFF2-40B4-BE49-F238E27FC236}">
                <a16:creationId xmlns:a16="http://schemas.microsoft.com/office/drawing/2014/main" id="{71AA5F3B-02ED-48FF-AEFB-36A59023E0A9}"/>
              </a:ext>
            </a:extLst>
          </p:cNvPr>
          <p:cNvPicPr>
            <a:picLocks noChangeAspect="1"/>
          </p:cNvPicPr>
          <p:nvPr/>
        </p:nvPicPr>
        <p:blipFill>
          <a:blip r:embed="rId3"/>
          <a:stretch>
            <a:fillRect/>
          </a:stretch>
        </p:blipFill>
        <p:spPr>
          <a:xfrm>
            <a:off x="5042452" y="166346"/>
            <a:ext cx="3962400" cy="1895475"/>
          </a:xfrm>
          <a:prstGeom prst="rect">
            <a:avLst/>
          </a:prstGeom>
        </p:spPr>
      </p:pic>
    </p:spTree>
    <p:extLst>
      <p:ext uri="{BB962C8B-B14F-4D97-AF65-F5344CB8AC3E}">
        <p14:creationId xmlns:p14="http://schemas.microsoft.com/office/powerpoint/2010/main" val="141472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8C07B-344F-41DA-94FD-D0D6C4D1E9AA}"/>
              </a:ext>
            </a:extLst>
          </p:cNvPr>
          <p:cNvSpPr>
            <a:spLocks noGrp="1"/>
          </p:cNvSpPr>
          <p:nvPr>
            <p:ph type="title"/>
          </p:nvPr>
        </p:nvSpPr>
        <p:spPr>
          <a:xfrm>
            <a:off x="628650" y="166346"/>
            <a:ext cx="7886700" cy="1325563"/>
          </a:xfrm>
        </p:spPr>
        <p:txBody>
          <a:bodyPr>
            <a:normAutofit/>
          </a:bodyPr>
          <a:lstStyle/>
          <a:p>
            <a:r>
              <a:rPr lang="en-US" sz="6000" b="1" dirty="0"/>
              <a:t>Analyze</a:t>
            </a:r>
          </a:p>
        </p:txBody>
      </p:sp>
      <p:sp>
        <p:nvSpPr>
          <p:cNvPr id="5" name="Content Placeholder 4">
            <a:extLst>
              <a:ext uri="{FF2B5EF4-FFF2-40B4-BE49-F238E27FC236}">
                <a16:creationId xmlns:a16="http://schemas.microsoft.com/office/drawing/2014/main" id="{CE076492-AB79-4D39-BBFF-8B9EF14ECC06}"/>
              </a:ext>
            </a:extLst>
          </p:cNvPr>
          <p:cNvSpPr>
            <a:spLocks noGrp="1"/>
          </p:cNvSpPr>
          <p:nvPr>
            <p:ph idx="1"/>
          </p:nvPr>
        </p:nvSpPr>
        <p:spPr>
          <a:xfrm>
            <a:off x="628650" y="1518412"/>
            <a:ext cx="7886700" cy="5014909"/>
          </a:xfrm>
        </p:spPr>
        <p:txBody>
          <a:bodyPr>
            <a:normAutofit/>
          </a:bodyPr>
          <a:lstStyle/>
          <a:p>
            <a:r>
              <a:rPr lang="en-US" dirty="0"/>
              <a:t>Pareto Analysis</a:t>
            </a:r>
          </a:p>
        </p:txBody>
      </p:sp>
      <p:pic>
        <p:nvPicPr>
          <p:cNvPr id="4" name="Picture 3">
            <a:extLst>
              <a:ext uri="{FF2B5EF4-FFF2-40B4-BE49-F238E27FC236}">
                <a16:creationId xmlns:a16="http://schemas.microsoft.com/office/drawing/2014/main" id="{0CA5E3FC-3F45-4C2D-B94E-6A729DA4D65E}"/>
              </a:ext>
            </a:extLst>
          </p:cNvPr>
          <p:cNvPicPr>
            <a:picLocks noChangeAspect="1"/>
          </p:cNvPicPr>
          <p:nvPr/>
        </p:nvPicPr>
        <p:blipFill>
          <a:blip r:embed="rId2"/>
          <a:stretch>
            <a:fillRect/>
          </a:stretch>
        </p:blipFill>
        <p:spPr>
          <a:xfrm>
            <a:off x="473456" y="3012798"/>
            <a:ext cx="8486464" cy="3520523"/>
          </a:xfrm>
          <a:prstGeom prst="rect">
            <a:avLst/>
          </a:prstGeom>
        </p:spPr>
      </p:pic>
      <p:pic>
        <p:nvPicPr>
          <p:cNvPr id="6" name="Picture 5">
            <a:extLst>
              <a:ext uri="{FF2B5EF4-FFF2-40B4-BE49-F238E27FC236}">
                <a16:creationId xmlns:a16="http://schemas.microsoft.com/office/drawing/2014/main" id="{EE280717-00A7-45A1-888A-082DFCA6DFF2}"/>
              </a:ext>
            </a:extLst>
          </p:cNvPr>
          <p:cNvPicPr>
            <a:picLocks noChangeAspect="1"/>
          </p:cNvPicPr>
          <p:nvPr/>
        </p:nvPicPr>
        <p:blipFill>
          <a:blip r:embed="rId3"/>
          <a:stretch>
            <a:fillRect/>
          </a:stretch>
        </p:blipFill>
        <p:spPr>
          <a:xfrm>
            <a:off x="4574794" y="342074"/>
            <a:ext cx="4095750" cy="2352675"/>
          </a:xfrm>
          <a:prstGeom prst="rect">
            <a:avLst/>
          </a:prstGeom>
        </p:spPr>
      </p:pic>
    </p:spTree>
    <p:extLst>
      <p:ext uri="{BB962C8B-B14F-4D97-AF65-F5344CB8AC3E}">
        <p14:creationId xmlns:p14="http://schemas.microsoft.com/office/powerpoint/2010/main" val="784224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8C07B-344F-41DA-94FD-D0D6C4D1E9AA}"/>
              </a:ext>
            </a:extLst>
          </p:cNvPr>
          <p:cNvSpPr>
            <a:spLocks noGrp="1"/>
          </p:cNvSpPr>
          <p:nvPr>
            <p:ph type="title"/>
          </p:nvPr>
        </p:nvSpPr>
        <p:spPr>
          <a:xfrm>
            <a:off x="628650" y="166346"/>
            <a:ext cx="7886700" cy="1325563"/>
          </a:xfrm>
        </p:spPr>
        <p:txBody>
          <a:bodyPr>
            <a:normAutofit/>
          </a:bodyPr>
          <a:lstStyle/>
          <a:p>
            <a:r>
              <a:rPr lang="en-US" sz="6000" b="1" dirty="0"/>
              <a:t>Analyze</a:t>
            </a:r>
          </a:p>
        </p:txBody>
      </p:sp>
      <p:sp>
        <p:nvSpPr>
          <p:cNvPr id="5" name="Content Placeholder 4">
            <a:extLst>
              <a:ext uri="{FF2B5EF4-FFF2-40B4-BE49-F238E27FC236}">
                <a16:creationId xmlns:a16="http://schemas.microsoft.com/office/drawing/2014/main" id="{CE076492-AB79-4D39-BBFF-8B9EF14ECC06}"/>
              </a:ext>
            </a:extLst>
          </p:cNvPr>
          <p:cNvSpPr>
            <a:spLocks noGrp="1"/>
          </p:cNvSpPr>
          <p:nvPr>
            <p:ph idx="1"/>
          </p:nvPr>
        </p:nvSpPr>
        <p:spPr>
          <a:xfrm>
            <a:off x="628650" y="1518412"/>
            <a:ext cx="7886700" cy="5014909"/>
          </a:xfrm>
        </p:spPr>
        <p:txBody>
          <a:bodyPr>
            <a:normAutofit/>
          </a:bodyPr>
          <a:lstStyle/>
          <a:p>
            <a:r>
              <a:rPr lang="en-US" dirty="0"/>
              <a:t>Fishbone Diagram</a:t>
            </a:r>
          </a:p>
        </p:txBody>
      </p:sp>
      <p:pic>
        <p:nvPicPr>
          <p:cNvPr id="3" name="Picture 2">
            <a:extLst>
              <a:ext uri="{FF2B5EF4-FFF2-40B4-BE49-F238E27FC236}">
                <a16:creationId xmlns:a16="http://schemas.microsoft.com/office/drawing/2014/main" id="{6D864C03-B153-4E20-8D84-B9AF2C6E539A}"/>
              </a:ext>
            </a:extLst>
          </p:cNvPr>
          <p:cNvPicPr>
            <a:picLocks noChangeAspect="1"/>
          </p:cNvPicPr>
          <p:nvPr/>
        </p:nvPicPr>
        <p:blipFill rotWithShape="1">
          <a:blip r:embed="rId2"/>
          <a:srcRect b="6932"/>
          <a:stretch/>
        </p:blipFill>
        <p:spPr>
          <a:xfrm>
            <a:off x="1044088" y="2702476"/>
            <a:ext cx="6721686" cy="4003120"/>
          </a:xfrm>
          <a:prstGeom prst="rect">
            <a:avLst/>
          </a:prstGeom>
        </p:spPr>
      </p:pic>
      <p:pic>
        <p:nvPicPr>
          <p:cNvPr id="7" name="Picture 6">
            <a:extLst>
              <a:ext uri="{FF2B5EF4-FFF2-40B4-BE49-F238E27FC236}">
                <a16:creationId xmlns:a16="http://schemas.microsoft.com/office/drawing/2014/main" id="{3A28D2F6-D817-4097-BDBC-FDA937C2CE4B}"/>
              </a:ext>
            </a:extLst>
          </p:cNvPr>
          <p:cNvPicPr>
            <a:picLocks noChangeAspect="1"/>
          </p:cNvPicPr>
          <p:nvPr/>
        </p:nvPicPr>
        <p:blipFill>
          <a:blip r:embed="rId3"/>
          <a:stretch>
            <a:fillRect/>
          </a:stretch>
        </p:blipFill>
        <p:spPr>
          <a:xfrm>
            <a:off x="4952377" y="166346"/>
            <a:ext cx="3990975" cy="2247900"/>
          </a:xfrm>
          <a:prstGeom prst="rect">
            <a:avLst/>
          </a:prstGeom>
        </p:spPr>
      </p:pic>
    </p:spTree>
    <p:extLst>
      <p:ext uri="{BB962C8B-B14F-4D97-AF65-F5344CB8AC3E}">
        <p14:creationId xmlns:p14="http://schemas.microsoft.com/office/powerpoint/2010/main" val="2538936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8C07B-344F-41DA-94FD-D0D6C4D1E9AA}"/>
              </a:ext>
            </a:extLst>
          </p:cNvPr>
          <p:cNvSpPr>
            <a:spLocks noGrp="1"/>
          </p:cNvSpPr>
          <p:nvPr>
            <p:ph type="title"/>
          </p:nvPr>
        </p:nvSpPr>
        <p:spPr>
          <a:xfrm>
            <a:off x="628650" y="166346"/>
            <a:ext cx="7886700" cy="1325563"/>
          </a:xfrm>
        </p:spPr>
        <p:txBody>
          <a:bodyPr>
            <a:normAutofit/>
          </a:bodyPr>
          <a:lstStyle/>
          <a:p>
            <a:r>
              <a:rPr lang="en-US" sz="6000" b="1" dirty="0"/>
              <a:t>Analyze</a:t>
            </a:r>
          </a:p>
        </p:txBody>
      </p:sp>
      <p:sp>
        <p:nvSpPr>
          <p:cNvPr id="5" name="Content Placeholder 4">
            <a:extLst>
              <a:ext uri="{FF2B5EF4-FFF2-40B4-BE49-F238E27FC236}">
                <a16:creationId xmlns:a16="http://schemas.microsoft.com/office/drawing/2014/main" id="{CE076492-AB79-4D39-BBFF-8B9EF14ECC06}"/>
              </a:ext>
            </a:extLst>
          </p:cNvPr>
          <p:cNvSpPr>
            <a:spLocks noGrp="1"/>
          </p:cNvSpPr>
          <p:nvPr>
            <p:ph idx="1"/>
          </p:nvPr>
        </p:nvSpPr>
        <p:spPr>
          <a:xfrm>
            <a:off x="628650" y="1518412"/>
            <a:ext cx="7886700" cy="5014909"/>
          </a:xfrm>
        </p:spPr>
        <p:txBody>
          <a:bodyPr>
            <a:normAutofit/>
          </a:bodyPr>
          <a:lstStyle/>
          <a:p>
            <a:r>
              <a:rPr lang="en-US" dirty="0"/>
              <a:t>FMEA</a:t>
            </a:r>
          </a:p>
        </p:txBody>
      </p:sp>
      <p:pic>
        <p:nvPicPr>
          <p:cNvPr id="4" name="Picture 3">
            <a:extLst>
              <a:ext uri="{FF2B5EF4-FFF2-40B4-BE49-F238E27FC236}">
                <a16:creationId xmlns:a16="http://schemas.microsoft.com/office/drawing/2014/main" id="{D22BB2C4-C43C-4496-8C12-767DBD32C8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667" y="2281168"/>
            <a:ext cx="7985263" cy="4252153"/>
          </a:xfrm>
          <a:prstGeom prst="rect">
            <a:avLst/>
          </a:prstGeom>
        </p:spPr>
      </p:pic>
      <p:pic>
        <p:nvPicPr>
          <p:cNvPr id="6" name="Picture 5">
            <a:extLst>
              <a:ext uri="{FF2B5EF4-FFF2-40B4-BE49-F238E27FC236}">
                <a16:creationId xmlns:a16="http://schemas.microsoft.com/office/drawing/2014/main" id="{23542E56-B0E1-44F1-8E05-611C8365FCBA}"/>
              </a:ext>
            </a:extLst>
          </p:cNvPr>
          <p:cNvPicPr>
            <a:picLocks noChangeAspect="1"/>
          </p:cNvPicPr>
          <p:nvPr/>
        </p:nvPicPr>
        <p:blipFill>
          <a:blip r:embed="rId3"/>
          <a:stretch>
            <a:fillRect/>
          </a:stretch>
        </p:blipFill>
        <p:spPr>
          <a:xfrm>
            <a:off x="4889845" y="244134"/>
            <a:ext cx="4029075" cy="2495550"/>
          </a:xfrm>
          <a:prstGeom prst="rect">
            <a:avLst/>
          </a:prstGeom>
        </p:spPr>
      </p:pic>
    </p:spTree>
    <p:extLst>
      <p:ext uri="{BB962C8B-B14F-4D97-AF65-F5344CB8AC3E}">
        <p14:creationId xmlns:p14="http://schemas.microsoft.com/office/powerpoint/2010/main" val="2551611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90FD97-20A2-4DFC-A64D-E9FF9FEF65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3548" y="3836729"/>
            <a:ext cx="4174436" cy="2898624"/>
          </a:xfrm>
          <a:prstGeom prst="rect">
            <a:avLst/>
          </a:prstGeom>
          <a:ln>
            <a:noFill/>
          </a:ln>
          <a:effectLst>
            <a:softEdge rad="112500"/>
          </a:effectLst>
        </p:spPr>
      </p:pic>
      <p:pic>
        <p:nvPicPr>
          <p:cNvPr id="5" name="Picture 4">
            <a:extLst>
              <a:ext uri="{FF2B5EF4-FFF2-40B4-BE49-F238E27FC236}">
                <a16:creationId xmlns:a16="http://schemas.microsoft.com/office/drawing/2014/main" id="{87830BCE-05DA-46D2-BF50-1A93F65708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16" y="122646"/>
            <a:ext cx="4743098" cy="3306354"/>
          </a:xfrm>
          <a:prstGeom prst="rect">
            <a:avLst/>
          </a:prstGeom>
          <a:ln>
            <a:noFill/>
          </a:ln>
          <a:effectLst>
            <a:softEdge rad="112500"/>
          </a:effectLst>
        </p:spPr>
      </p:pic>
      <p:sp>
        <p:nvSpPr>
          <p:cNvPr id="6" name="TextBox 5">
            <a:extLst>
              <a:ext uri="{FF2B5EF4-FFF2-40B4-BE49-F238E27FC236}">
                <a16:creationId xmlns:a16="http://schemas.microsoft.com/office/drawing/2014/main" id="{EAD0682C-F755-470D-A6F8-F22ABB7DF22C}"/>
              </a:ext>
            </a:extLst>
          </p:cNvPr>
          <p:cNvSpPr txBox="1"/>
          <p:nvPr/>
        </p:nvSpPr>
        <p:spPr>
          <a:xfrm>
            <a:off x="343269" y="2228671"/>
            <a:ext cx="1359155" cy="1200329"/>
          </a:xfrm>
          <a:prstGeom prst="rect">
            <a:avLst/>
          </a:prstGeom>
          <a:noFill/>
        </p:spPr>
        <p:txBody>
          <a:bodyPr wrap="none" rtlCol="0">
            <a:spAutoFit/>
          </a:bodyPr>
          <a:lstStyle/>
          <a:p>
            <a:r>
              <a:rPr lang="en-US" sz="7200" b="1" dirty="0"/>
              <a:t>Kai</a:t>
            </a:r>
          </a:p>
        </p:txBody>
      </p:sp>
      <p:sp>
        <p:nvSpPr>
          <p:cNvPr id="7" name="TextBox 6">
            <a:extLst>
              <a:ext uri="{FF2B5EF4-FFF2-40B4-BE49-F238E27FC236}">
                <a16:creationId xmlns:a16="http://schemas.microsoft.com/office/drawing/2014/main" id="{D1AD9D14-2A94-4B98-96A2-B6CE73953BDF}"/>
              </a:ext>
            </a:extLst>
          </p:cNvPr>
          <p:cNvSpPr txBox="1"/>
          <p:nvPr/>
        </p:nvSpPr>
        <p:spPr>
          <a:xfrm>
            <a:off x="5453263" y="3823952"/>
            <a:ext cx="1571712" cy="1200329"/>
          </a:xfrm>
          <a:prstGeom prst="rect">
            <a:avLst/>
          </a:prstGeom>
          <a:noFill/>
        </p:spPr>
        <p:txBody>
          <a:bodyPr wrap="none" rtlCol="0">
            <a:spAutoFit/>
          </a:bodyPr>
          <a:lstStyle/>
          <a:p>
            <a:r>
              <a:rPr lang="en-US" sz="7200" b="1" dirty="0"/>
              <a:t>Zen</a:t>
            </a:r>
          </a:p>
        </p:txBody>
      </p:sp>
      <p:sp>
        <p:nvSpPr>
          <p:cNvPr id="8" name="TextBox 7">
            <a:extLst>
              <a:ext uri="{FF2B5EF4-FFF2-40B4-BE49-F238E27FC236}">
                <a16:creationId xmlns:a16="http://schemas.microsoft.com/office/drawing/2014/main" id="{A75860C1-1DD7-4F23-8234-0E1291B27B9D}"/>
              </a:ext>
            </a:extLst>
          </p:cNvPr>
          <p:cNvSpPr txBox="1"/>
          <p:nvPr/>
        </p:nvSpPr>
        <p:spPr>
          <a:xfrm>
            <a:off x="2032441" y="2659559"/>
            <a:ext cx="2265685" cy="769441"/>
          </a:xfrm>
          <a:prstGeom prst="rect">
            <a:avLst/>
          </a:prstGeom>
          <a:noFill/>
        </p:spPr>
        <p:txBody>
          <a:bodyPr wrap="none" rtlCol="0">
            <a:spAutoFit/>
          </a:bodyPr>
          <a:lstStyle/>
          <a:p>
            <a:r>
              <a:rPr lang="en-US" sz="4400" dirty="0"/>
              <a:t>(</a:t>
            </a:r>
            <a:r>
              <a:rPr lang="en-US" sz="4400" i="1" dirty="0"/>
              <a:t>Change</a:t>
            </a:r>
            <a:r>
              <a:rPr lang="en-US" sz="4400" dirty="0"/>
              <a:t>)</a:t>
            </a:r>
          </a:p>
        </p:txBody>
      </p:sp>
      <p:sp>
        <p:nvSpPr>
          <p:cNvPr id="9" name="TextBox 8">
            <a:extLst>
              <a:ext uri="{FF2B5EF4-FFF2-40B4-BE49-F238E27FC236}">
                <a16:creationId xmlns:a16="http://schemas.microsoft.com/office/drawing/2014/main" id="{48630C6E-E3C8-43D7-B074-1DC513522BDC}"/>
              </a:ext>
            </a:extLst>
          </p:cNvPr>
          <p:cNvSpPr txBox="1"/>
          <p:nvPr/>
        </p:nvSpPr>
        <p:spPr>
          <a:xfrm>
            <a:off x="6950766" y="4480536"/>
            <a:ext cx="1805302" cy="769441"/>
          </a:xfrm>
          <a:prstGeom prst="rect">
            <a:avLst/>
          </a:prstGeom>
          <a:noFill/>
        </p:spPr>
        <p:txBody>
          <a:bodyPr wrap="none" rtlCol="0">
            <a:spAutoFit/>
          </a:bodyPr>
          <a:lstStyle/>
          <a:p>
            <a:r>
              <a:rPr lang="en-US" sz="4400" dirty="0"/>
              <a:t>(</a:t>
            </a:r>
            <a:r>
              <a:rPr lang="en-US" sz="4400" i="1" dirty="0"/>
              <a:t>Good</a:t>
            </a:r>
            <a:r>
              <a:rPr lang="en-US" sz="4400" dirty="0"/>
              <a:t>)</a:t>
            </a:r>
          </a:p>
        </p:txBody>
      </p:sp>
      <p:sp>
        <p:nvSpPr>
          <p:cNvPr id="10" name="TextBox 9">
            <a:extLst>
              <a:ext uri="{FF2B5EF4-FFF2-40B4-BE49-F238E27FC236}">
                <a16:creationId xmlns:a16="http://schemas.microsoft.com/office/drawing/2014/main" id="{5F400188-31CC-4572-996E-DA506028384E}"/>
              </a:ext>
            </a:extLst>
          </p:cNvPr>
          <p:cNvSpPr txBox="1"/>
          <p:nvPr/>
        </p:nvSpPr>
        <p:spPr>
          <a:xfrm>
            <a:off x="4067272" y="3267417"/>
            <a:ext cx="1903534" cy="707886"/>
          </a:xfrm>
          <a:prstGeom prst="rect">
            <a:avLst/>
          </a:prstGeom>
          <a:noFill/>
        </p:spPr>
        <p:txBody>
          <a:bodyPr wrap="none" rtlCol="0">
            <a:spAutoFit/>
          </a:bodyPr>
          <a:lstStyle/>
          <a:p>
            <a:r>
              <a:rPr lang="en-US" sz="4000" dirty="0"/>
              <a:t>(</a:t>
            </a:r>
            <a:r>
              <a:rPr lang="en-US" sz="4000" i="1" dirty="0"/>
              <a:t>for the</a:t>
            </a:r>
            <a:r>
              <a:rPr lang="en-US" sz="4000" dirty="0"/>
              <a:t>)</a:t>
            </a:r>
          </a:p>
        </p:txBody>
      </p:sp>
    </p:spTree>
    <p:extLst>
      <p:ext uri="{BB962C8B-B14F-4D97-AF65-F5344CB8AC3E}">
        <p14:creationId xmlns:p14="http://schemas.microsoft.com/office/powerpoint/2010/main" val="275494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8C07B-344F-41DA-94FD-D0D6C4D1E9AA}"/>
              </a:ext>
            </a:extLst>
          </p:cNvPr>
          <p:cNvSpPr>
            <a:spLocks noGrp="1"/>
          </p:cNvSpPr>
          <p:nvPr>
            <p:ph type="title"/>
          </p:nvPr>
        </p:nvSpPr>
        <p:spPr>
          <a:xfrm>
            <a:off x="628650" y="166346"/>
            <a:ext cx="7886700" cy="1325563"/>
          </a:xfrm>
        </p:spPr>
        <p:txBody>
          <a:bodyPr>
            <a:normAutofit/>
          </a:bodyPr>
          <a:lstStyle/>
          <a:p>
            <a:r>
              <a:rPr lang="en-US" sz="6000" b="1" dirty="0"/>
              <a:t>Analyze</a:t>
            </a:r>
          </a:p>
        </p:txBody>
      </p:sp>
      <p:sp>
        <p:nvSpPr>
          <p:cNvPr id="5" name="Content Placeholder 4">
            <a:extLst>
              <a:ext uri="{FF2B5EF4-FFF2-40B4-BE49-F238E27FC236}">
                <a16:creationId xmlns:a16="http://schemas.microsoft.com/office/drawing/2014/main" id="{CE076492-AB79-4D39-BBFF-8B9EF14ECC06}"/>
              </a:ext>
            </a:extLst>
          </p:cNvPr>
          <p:cNvSpPr>
            <a:spLocks noGrp="1"/>
          </p:cNvSpPr>
          <p:nvPr>
            <p:ph idx="1"/>
          </p:nvPr>
        </p:nvSpPr>
        <p:spPr>
          <a:xfrm>
            <a:off x="628650" y="1518412"/>
            <a:ext cx="7886700" cy="5014909"/>
          </a:xfrm>
        </p:spPr>
        <p:txBody>
          <a:bodyPr>
            <a:normAutofit/>
          </a:bodyPr>
          <a:lstStyle/>
          <a:p>
            <a:r>
              <a:rPr lang="en-US" dirty="0"/>
              <a:t>Capability Analysis</a:t>
            </a:r>
          </a:p>
        </p:txBody>
      </p:sp>
      <p:pic>
        <p:nvPicPr>
          <p:cNvPr id="4" name="Picture 3">
            <a:extLst>
              <a:ext uri="{FF2B5EF4-FFF2-40B4-BE49-F238E27FC236}">
                <a16:creationId xmlns:a16="http://schemas.microsoft.com/office/drawing/2014/main" id="{E261AAA7-84E8-4459-AA11-F7A525D156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17" y="2157341"/>
            <a:ext cx="6832324" cy="4265026"/>
          </a:xfrm>
          <a:prstGeom prst="rect">
            <a:avLst/>
          </a:prstGeom>
        </p:spPr>
      </p:pic>
      <p:pic>
        <p:nvPicPr>
          <p:cNvPr id="7" name="Picture 6">
            <a:extLst>
              <a:ext uri="{FF2B5EF4-FFF2-40B4-BE49-F238E27FC236}">
                <a16:creationId xmlns:a16="http://schemas.microsoft.com/office/drawing/2014/main" id="{BC57A05C-A642-4C5F-86DA-997C2E3847AF}"/>
              </a:ext>
            </a:extLst>
          </p:cNvPr>
          <p:cNvPicPr>
            <a:picLocks noChangeAspect="1"/>
          </p:cNvPicPr>
          <p:nvPr/>
        </p:nvPicPr>
        <p:blipFill>
          <a:blip r:embed="rId3"/>
          <a:stretch>
            <a:fillRect/>
          </a:stretch>
        </p:blipFill>
        <p:spPr>
          <a:xfrm>
            <a:off x="4400964" y="166346"/>
            <a:ext cx="4476750" cy="1704975"/>
          </a:xfrm>
          <a:prstGeom prst="rect">
            <a:avLst/>
          </a:prstGeom>
        </p:spPr>
      </p:pic>
    </p:spTree>
    <p:extLst>
      <p:ext uri="{BB962C8B-B14F-4D97-AF65-F5344CB8AC3E}">
        <p14:creationId xmlns:p14="http://schemas.microsoft.com/office/powerpoint/2010/main" val="222717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1DE7AA-198F-48DE-867D-5CCC15018E75}"/>
              </a:ext>
            </a:extLst>
          </p:cNvPr>
          <p:cNvPicPr>
            <a:picLocks noChangeAspect="1"/>
          </p:cNvPicPr>
          <p:nvPr/>
        </p:nvPicPr>
        <p:blipFill rotWithShape="1">
          <a:blip r:embed="rId2">
            <a:extLst>
              <a:ext uri="{28A0092B-C50C-407E-A947-70E740481C1C}">
                <a14:useLocalDpi xmlns:a14="http://schemas.microsoft.com/office/drawing/2010/main" val="0"/>
              </a:ext>
            </a:extLst>
          </a:blip>
          <a:srcRect t="11272"/>
          <a:stretch/>
        </p:blipFill>
        <p:spPr>
          <a:xfrm>
            <a:off x="2491409" y="2841896"/>
            <a:ext cx="6539915" cy="3876261"/>
          </a:xfrm>
          <a:prstGeom prst="rect">
            <a:avLst/>
          </a:prstGeom>
        </p:spPr>
      </p:pic>
      <p:sp>
        <p:nvSpPr>
          <p:cNvPr id="2" name="Title 1">
            <a:extLst>
              <a:ext uri="{FF2B5EF4-FFF2-40B4-BE49-F238E27FC236}">
                <a16:creationId xmlns:a16="http://schemas.microsoft.com/office/drawing/2014/main" id="{D928C07B-344F-41DA-94FD-D0D6C4D1E9AA}"/>
              </a:ext>
            </a:extLst>
          </p:cNvPr>
          <p:cNvSpPr>
            <a:spLocks noGrp="1"/>
          </p:cNvSpPr>
          <p:nvPr>
            <p:ph type="title"/>
          </p:nvPr>
        </p:nvSpPr>
        <p:spPr>
          <a:xfrm>
            <a:off x="628650" y="166346"/>
            <a:ext cx="7886700" cy="1325563"/>
          </a:xfrm>
        </p:spPr>
        <p:txBody>
          <a:bodyPr>
            <a:normAutofit/>
          </a:bodyPr>
          <a:lstStyle/>
          <a:p>
            <a:r>
              <a:rPr lang="en-US" sz="6000" b="1" dirty="0"/>
              <a:t>Analyze</a:t>
            </a:r>
          </a:p>
        </p:txBody>
      </p:sp>
      <p:sp>
        <p:nvSpPr>
          <p:cNvPr id="5" name="Content Placeholder 4">
            <a:extLst>
              <a:ext uri="{FF2B5EF4-FFF2-40B4-BE49-F238E27FC236}">
                <a16:creationId xmlns:a16="http://schemas.microsoft.com/office/drawing/2014/main" id="{CE076492-AB79-4D39-BBFF-8B9EF14ECC06}"/>
              </a:ext>
            </a:extLst>
          </p:cNvPr>
          <p:cNvSpPr>
            <a:spLocks noGrp="1"/>
          </p:cNvSpPr>
          <p:nvPr>
            <p:ph idx="1"/>
          </p:nvPr>
        </p:nvSpPr>
        <p:spPr>
          <a:xfrm>
            <a:off x="628650" y="1518412"/>
            <a:ext cx="7886700" cy="5173242"/>
          </a:xfrm>
        </p:spPr>
        <p:txBody>
          <a:bodyPr>
            <a:normAutofit/>
          </a:bodyPr>
          <a:lstStyle/>
          <a:p>
            <a:r>
              <a:rPr lang="en-US" dirty="0"/>
              <a:t>Affinity Diagram</a:t>
            </a:r>
          </a:p>
          <a:p>
            <a:pPr lvl="1"/>
            <a:r>
              <a:rPr lang="en-US" dirty="0"/>
              <a:t>Brainstorm</a:t>
            </a:r>
          </a:p>
          <a:p>
            <a:pPr lvl="1"/>
            <a:r>
              <a:rPr lang="en-US" dirty="0"/>
              <a:t>Categorize</a:t>
            </a:r>
          </a:p>
          <a:p>
            <a:pPr lvl="1"/>
            <a:r>
              <a:rPr lang="en-US" dirty="0"/>
              <a:t>Vote</a:t>
            </a:r>
          </a:p>
        </p:txBody>
      </p:sp>
      <p:pic>
        <p:nvPicPr>
          <p:cNvPr id="6" name="Picture 5">
            <a:extLst>
              <a:ext uri="{FF2B5EF4-FFF2-40B4-BE49-F238E27FC236}">
                <a16:creationId xmlns:a16="http://schemas.microsoft.com/office/drawing/2014/main" id="{E635FABF-9063-4FA0-8003-75BF18E294D3}"/>
              </a:ext>
            </a:extLst>
          </p:cNvPr>
          <p:cNvPicPr>
            <a:picLocks noChangeAspect="1"/>
          </p:cNvPicPr>
          <p:nvPr/>
        </p:nvPicPr>
        <p:blipFill>
          <a:blip r:embed="rId3"/>
          <a:stretch>
            <a:fillRect/>
          </a:stretch>
        </p:blipFill>
        <p:spPr>
          <a:xfrm>
            <a:off x="4433472" y="746301"/>
            <a:ext cx="3457575" cy="1295400"/>
          </a:xfrm>
          <a:prstGeom prst="rect">
            <a:avLst/>
          </a:prstGeom>
        </p:spPr>
      </p:pic>
    </p:spTree>
    <p:extLst>
      <p:ext uri="{BB962C8B-B14F-4D97-AF65-F5344CB8AC3E}">
        <p14:creationId xmlns:p14="http://schemas.microsoft.com/office/powerpoint/2010/main" val="322808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8C07B-344F-41DA-94FD-D0D6C4D1E9AA}"/>
              </a:ext>
            </a:extLst>
          </p:cNvPr>
          <p:cNvSpPr>
            <a:spLocks noGrp="1"/>
          </p:cNvSpPr>
          <p:nvPr>
            <p:ph type="title"/>
          </p:nvPr>
        </p:nvSpPr>
        <p:spPr>
          <a:xfrm>
            <a:off x="628650" y="166346"/>
            <a:ext cx="7886700" cy="1325563"/>
          </a:xfrm>
        </p:spPr>
        <p:txBody>
          <a:bodyPr>
            <a:normAutofit/>
          </a:bodyPr>
          <a:lstStyle/>
          <a:p>
            <a:r>
              <a:rPr lang="en-US" sz="6000" b="1" dirty="0"/>
              <a:t>Analyze</a:t>
            </a:r>
          </a:p>
        </p:txBody>
      </p:sp>
      <p:sp>
        <p:nvSpPr>
          <p:cNvPr id="5" name="Content Placeholder 4">
            <a:extLst>
              <a:ext uri="{FF2B5EF4-FFF2-40B4-BE49-F238E27FC236}">
                <a16:creationId xmlns:a16="http://schemas.microsoft.com/office/drawing/2014/main" id="{CE076492-AB79-4D39-BBFF-8B9EF14ECC06}"/>
              </a:ext>
            </a:extLst>
          </p:cNvPr>
          <p:cNvSpPr>
            <a:spLocks noGrp="1"/>
          </p:cNvSpPr>
          <p:nvPr>
            <p:ph idx="1"/>
          </p:nvPr>
        </p:nvSpPr>
        <p:spPr>
          <a:xfrm>
            <a:off x="628650" y="1518412"/>
            <a:ext cx="7886700" cy="5173242"/>
          </a:xfrm>
        </p:spPr>
        <p:txBody>
          <a:bodyPr>
            <a:normAutofit/>
          </a:bodyPr>
          <a:lstStyle/>
          <a:p>
            <a:r>
              <a:rPr lang="en-US" dirty="0"/>
              <a:t>FAST Analysis for Setup Reduction</a:t>
            </a:r>
          </a:p>
          <a:p>
            <a:pPr lvl="1"/>
            <a:endParaRPr lang="en-US" sz="1100" dirty="0"/>
          </a:p>
          <a:p>
            <a:pPr lvl="1"/>
            <a:r>
              <a:rPr lang="en-US" dirty="0"/>
              <a:t>Foresight (move to external)</a:t>
            </a:r>
          </a:p>
          <a:p>
            <a:pPr lvl="1"/>
            <a:r>
              <a:rPr lang="en-US" dirty="0"/>
              <a:t>Attachments (quick change)</a:t>
            </a:r>
          </a:p>
          <a:p>
            <a:pPr lvl="1"/>
            <a:r>
              <a:rPr lang="en-US" dirty="0"/>
              <a:t>Settings (accelerate or eliminate)</a:t>
            </a:r>
          </a:p>
          <a:p>
            <a:pPr lvl="1"/>
            <a:r>
              <a:rPr lang="en-US" dirty="0"/>
              <a:t>Trials and Adjustments (minimize or eliminate)</a:t>
            </a:r>
          </a:p>
        </p:txBody>
      </p:sp>
      <p:pic>
        <p:nvPicPr>
          <p:cNvPr id="4" name="Picture 3">
            <a:extLst>
              <a:ext uri="{FF2B5EF4-FFF2-40B4-BE49-F238E27FC236}">
                <a16:creationId xmlns:a16="http://schemas.microsoft.com/office/drawing/2014/main" id="{FCEC6D07-2E36-40C7-97E1-A0F20663E11D}"/>
              </a:ext>
            </a:extLst>
          </p:cNvPr>
          <p:cNvPicPr>
            <a:picLocks noChangeAspect="1"/>
          </p:cNvPicPr>
          <p:nvPr/>
        </p:nvPicPr>
        <p:blipFill>
          <a:blip r:embed="rId2"/>
          <a:stretch>
            <a:fillRect/>
          </a:stretch>
        </p:blipFill>
        <p:spPr>
          <a:xfrm>
            <a:off x="4191000" y="4325175"/>
            <a:ext cx="4324350" cy="2028825"/>
          </a:xfrm>
          <a:prstGeom prst="rect">
            <a:avLst/>
          </a:prstGeom>
        </p:spPr>
      </p:pic>
      <p:pic>
        <p:nvPicPr>
          <p:cNvPr id="8" name="Picture 7">
            <a:extLst>
              <a:ext uri="{FF2B5EF4-FFF2-40B4-BE49-F238E27FC236}">
                <a16:creationId xmlns:a16="http://schemas.microsoft.com/office/drawing/2014/main" id="{4C598991-F59C-4AC7-8C46-59F048CC6507}"/>
              </a:ext>
            </a:extLst>
          </p:cNvPr>
          <p:cNvPicPr>
            <a:picLocks noChangeAspect="1"/>
          </p:cNvPicPr>
          <p:nvPr/>
        </p:nvPicPr>
        <p:blipFill>
          <a:blip r:embed="rId3"/>
          <a:stretch>
            <a:fillRect/>
          </a:stretch>
        </p:blipFill>
        <p:spPr>
          <a:xfrm>
            <a:off x="1552367" y="4043703"/>
            <a:ext cx="2143125" cy="2724150"/>
          </a:xfrm>
          <a:prstGeom prst="rect">
            <a:avLst/>
          </a:prstGeom>
        </p:spPr>
      </p:pic>
    </p:spTree>
    <p:extLst>
      <p:ext uri="{BB962C8B-B14F-4D97-AF65-F5344CB8AC3E}">
        <p14:creationId xmlns:p14="http://schemas.microsoft.com/office/powerpoint/2010/main" val="215983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8C07B-344F-41DA-94FD-D0D6C4D1E9AA}"/>
              </a:ext>
            </a:extLst>
          </p:cNvPr>
          <p:cNvSpPr>
            <a:spLocks noGrp="1"/>
          </p:cNvSpPr>
          <p:nvPr>
            <p:ph type="title"/>
          </p:nvPr>
        </p:nvSpPr>
        <p:spPr>
          <a:xfrm>
            <a:off x="628650" y="166346"/>
            <a:ext cx="7886700" cy="1325563"/>
          </a:xfrm>
        </p:spPr>
        <p:txBody>
          <a:bodyPr>
            <a:normAutofit/>
          </a:bodyPr>
          <a:lstStyle/>
          <a:p>
            <a:r>
              <a:rPr lang="en-US" sz="6000" b="1" dirty="0"/>
              <a:t>Analyze</a:t>
            </a:r>
          </a:p>
        </p:txBody>
      </p:sp>
      <p:sp>
        <p:nvSpPr>
          <p:cNvPr id="5" name="Content Placeholder 4">
            <a:extLst>
              <a:ext uri="{FF2B5EF4-FFF2-40B4-BE49-F238E27FC236}">
                <a16:creationId xmlns:a16="http://schemas.microsoft.com/office/drawing/2014/main" id="{CE076492-AB79-4D39-BBFF-8B9EF14ECC06}"/>
              </a:ext>
            </a:extLst>
          </p:cNvPr>
          <p:cNvSpPr>
            <a:spLocks noGrp="1"/>
          </p:cNvSpPr>
          <p:nvPr>
            <p:ph idx="1"/>
          </p:nvPr>
        </p:nvSpPr>
        <p:spPr>
          <a:xfrm>
            <a:off x="628650" y="1518412"/>
            <a:ext cx="7886700" cy="5173242"/>
          </a:xfrm>
        </p:spPr>
        <p:txBody>
          <a:bodyPr>
            <a:normAutofit/>
          </a:bodyPr>
          <a:lstStyle/>
          <a:p>
            <a:r>
              <a:rPr lang="en-US" dirty="0"/>
              <a:t>ABC – XYZ Analysis</a:t>
            </a:r>
          </a:p>
          <a:p>
            <a:pPr lvl="1"/>
            <a:r>
              <a:rPr lang="en-US" dirty="0"/>
              <a:t>ABC – categorize by inventory value</a:t>
            </a:r>
          </a:p>
          <a:p>
            <a:pPr lvl="1"/>
            <a:r>
              <a:rPr lang="en-US" dirty="0"/>
              <a:t>XYZ – categorize by usage pattern</a:t>
            </a:r>
          </a:p>
        </p:txBody>
      </p:sp>
      <p:pic>
        <p:nvPicPr>
          <p:cNvPr id="4" name="Picture 3">
            <a:extLst>
              <a:ext uri="{FF2B5EF4-FFF2-40B4-BE49-F238E27FC236}">
                <a16:creationId xmlns:a16="http://schemas.microsoft.com/office/drawing/2014/main" id="{F86C177C-5A43-4146-A9AB-1324232A0883}"/>
              </a:ext>
            </a:extLst>
          </p:cNvPr>
          <p:cNvPicPr>
            <a:picLocks noChangeAspect="1"/>
          </p:cNvPicPr>
          <p:nvPr/>
        </p:nvPicPr>
        <p:blipFill rotWithShape="1">
          <a:blip r:embed="rId2">
            <a:extLst>
              <a:ext uri="{28A0092B-C50C-407E-A947-70E740481C1C}">
                <a14:useLocalDpi xmlns:a14="http://schemas.microsoft.com/office/drawing/2010/main" val="0"/>
              </a:ext>
            </a:extLst>
          </a:blip>
          <a:srcRect t="17312" r="8267" b="4439"/>
          <a:stretch/>
        </p:blipFill>
        <p:spPr>
          <a:xfrm>
            <a:off x="4211441" y="2887830"/>
            <a:ext cx="4303909" cy="3671301"/>
          </a:xfrm>
          <a:prstGeom prst="rect">
            <a:avLst/>
          </a:prstGeom>
        </p:spPr>
      </p:pic>
      <p:pic>
        <p:nvPicPr>
          <p:cNvPr id="6" name="Picture 5">
            <a:extLst>
              <a:ext uri="{FF2B5EF4-FFF2-40B4-BE49-F238E27FC236}">
                <a16:creationId xmlns:a16="http://schemas.microsoft.com/office/drawing/2014/main" id="{283E4DF9-AE4C-40F1-A220-B400783C1CF3}"/>
              </a:ext>
            </a:extLst>
          </p:cNvPr>
          <p:cNvPicPr>
            <a:picLocks noChangeAspect="1"/>
          </p:cNvPicPr>
          <p:nvPr/>
        </p:nvPicPr>
        <p:blipFill>
          <a:blip r:embed="rId3"/>
          <a:stretch>
            <a:fillRect/>
          </a:stretch>
        </p:blipFill>
        <p:spPr>
          <a:xfrm>
            <a:off x="216739" y="5141351"/>
            <a:ext cx="3811922" cy="1550303"/>
          </a:xfrm>
          <a:prstGeom prst="rect">
            <a:avLst/>
          </a:prstGeom>
        </p:spPr>
      </p:pic>
    </p:spTree>
    <p:extLst>
      <p:ext uri="{BB962C8B-B14F-4D97-AF65-F5344CB8AC3E}">
        <p14:creationId xmlns:p14="http://schemas.microsoft.com/office/powerpoint/2010/main" val="3853822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8C07B-344F-41DA-94FD-D0D6C4D1E9AA}"/>
              </a:ext>
            </a:extLst>
          </p:cNvPr>
          <p:cNvSpPr>
            <a:spLocks noGrp="1"/>
          </p:cNvSpPr>
          <p:nvPr>
            <p:ph type="title"/>
          </p:nvPr>
        </p:nvSpPr>
        <p:spPr>
          <a:xfrm>
            <a:off x="628650" y="166346"/>
            <a:ext cx="7886700" cy="1325563"/>
          </a:xfrm>
        </p:spPr>
        <p:txBody>
          <a:bodyPr>
            <a:normAutofit/>
          </a:bodyPr>
          <a:lstStyle/>
          <a:p>
            <a:r>
              <a:rPr lang="en-US" sz="6000" b="1" dirty="0"/>
              <a:t>Improve</a:t>
            </a:r>
          </a:p>
        </p:txBody>
      </p:sp>
      <p:sp>
        <p:nvSpPr>
          <p:cNvPr id="5" name="Content Placeholder 4">
            <a:extLst>
              <a:ext uri="{FF2B5EF4-FFF2-40B4-BE49-F238E27FC236}">
                <a16:creationId xmlns:a16="http://schemas.microsoft.com/office/drawing/2014/main" id="{CE076492-AB79-4D39-BBFF-8B9EF14ECC06}"/>
              </a:ext>
            </a:extLst>
          </p:cNvPr>
          <p:cNvSpPr>
            <a:spLocks noGrp="1"/>
          </p:cNvSpPr>
          <p:nvPr>
            <p:ph idx="1"/>
          </p:nvPr>
        </p:nvSpPr>
        <p:spPr>
          <a:xfrm>
            <a:off x="628650" y="1518412"/>
            <a:ext cx="7886700" cy="5067917"/>
          </a:xfrm>
        </p:spPr>
        <p:txBody>
          <a:bodyPr/>
          <a:lstStyle/>
          <a:p>
            <a:r>
              <a:rPr lang="en-US" dirty="0"/>
              <a:t>Tools</a:t>
            </a:r>
          </a:p>
          <a:p>
            <a:pPr lvl="1"/>
            <a:r>
              <a:rPr lang="en-US" dirty="0"/>
              <a:t>6S</a:t>
            </a:r>
          </a:p>
          <a:p>
            <a:pPr lvl="1"/>
            <a:endParaRPr lang="en-US" dirty="0"/>
          </a:p>
          <a:p>
            <a:pPr lvl="1"/>
            <a:endParaRPr lang="en-US" dirty="0"/>
          </a:p>
          <a:p>
            <a:pPr lvl="1"/>
            <a:endParaRPr lang="en-US" dirty="0"/>
          </a:p>
          <a:p>
            <a:pPr lvl="1"/>
            <a:endParaRPr lang="en-US" dirty="0"/>
          </a:p>
          <a:p>
            <a:pPr lvl="1"/>
            <a:r>
              <a:rPr lang="en-US" dirty="0"/>
              <a:t>Visual Factory (Andon lights, color coding, etc.)</a:t>
            </a:r>
          </a:p>
          <a:p>
            <a:pPr lvl="1"/>
            <a:endParaRPr lang="en-US" dirty="0"/>
          </a:p>
        </p:txBody>
      </p:sp>
      <p:pic>
        <p:nvPicPr>
          <p:cNvPr id="4" name="Picture 3">
            <a:extLst>
              <a:ext uri="{FF2B5EF4-FFF2-40B4-BE49-F238E27FC236}">
                <a16:creationId xmlns:a16="http://schemas.microsoft.com/office/drawing/2014/main" id="{F3B66AB0-AAC2-40C3-A23F-51DE61416C0A}"/>
              </a:ext>
            </a:extLst>
          </p:cNvPr>
          <p:cNvPicPr>
            <a:picLocks noChangeAspect="1"/>
          </p:cNvPicPr>
          <p:nvPr/>
        </p:nvPicPr>
        <p:blipFill>
          <a:blip r:embed="rId2"/>
          <a:stretch>
            <a:fillRect/>
          </a:stretch>
        </p:blipFill>
        <p:spPr>
          <a:xfrm>
            <a:off x="628650" y="4495898"/>
            <a:ext cx="2158862" cy="1967435"/>
          </a:xfrm>
          <a:prstGeom prst="rect">
            <a:avLst/>
          </a:prstGeom>
        </p:spPr>
      </p:pic>
      <p:pic>
        <p:nvPicPr>
          <p:cNvPr id="7" name="Picture 6">
            <a:extLst>
              <a:ext uri="{FF2B5EF4-FFF2-40B4-BE49-F238E27FC236}">
                <a16:creationId xmlns:a16="http://schemas.microsoft.com/office/drawing/2014/main" id="{78D2BEA2-3DC0-47A5-9184-70ECC6457D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0765" y="4495898"/>
            <a:ext cx="3553492" cy="2258736"/>
          </a:xfrm>
          <a:prstGeom prst="rect">
            <a:avLst/>
          </a:prstGeom>
        </p:spPr>
      </p:pic>
      <p:pic>
        <p:nvPicPr>
          <p:cNvPr id="10" name="Picture 9">
            <a:extLst>
              <a:ext uri="{FF2B5EF4-FFF2-40B4-BE49-F238E27FC236}">
                <a16:creationId xmlns:a16="http://schemas.microsoft.com/office/drawing/2014/main" id="{18B65575-5CCD-4056-B180-B158B9552DA0}"/>
              </a:ext>
            </a:extLst>
          </p:cNvPr>
          <p:cNvPicPr>
            <a:picLocks noChangeAspect="1"/>
          </p:cNvPicPr>
          <p:nvPr/>
        </p:nvPicPr>
        <p:blipFill>
          <a:blip r:embed="rId4"/>
          <a:stretch>
            <a:fillRect/>
          </a:stretch>
        </p:blipFill>
        <p:spPr>
          <a:xfrm>
            <a:off x="7282771" y="4300329"/>
            <a:ext cx="1428750" cy="2286000"/>
          </a:xfrm>
          <a:prstGeom prst="rect">
            <a:avLst/>
          </a:prstGeom>
        </p:spPr>
      </p:pic>
      <p:pic>
        <p:nvPicPr>
          <p:cNvPr id="12" name="Picture 11">
            <a:extLst>
              <a:ext uri="{FF2B5EF4-FFF2-40B4-BE49-F238E27FC236}">
                <a16:creationId xmlns:a16="http://schemas.microsoft.com/office/drawing/2014/main" id="{65FCBE69-5BC0-4B67-B5D9-4B3D9737CA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5712" y="1757431"/>
            <a:ext cx="2802306" cy="2038041"/>
          </a:xfrm>
          <a:prstGeom prst="rect">
            <a:avLst/>
          </a:prstGeom>
        </p:spPr>
      </p:pic>
      <p:pic>
        <p:nvPicPr>
          <p:cNvPr id="9" name="Picture 8">
            <a:extLst>
              <a:ext uri="{FF2B5EF4-FFF2-40B4-BE49-F238E27FC236}">
                <a16:creationId xmlns:a16="http://schemas.microsoft.com/office/drawing/2014/main" id="{DEFF302B-73D6-4FBA-9B6C-751C06AAD8A1}"/>
              </a:ext>
            </a:extLst>
          </p:cNvPr>
          <p:cNvPicPr>
            <a:picLocks noChangeAspect="1"/>
          </p:cNvPicPr>
          <p:nvPr/>
        </p:nvPicPr>
        <p:blipFill rotWithShape="1">
          <a:blip r:embed="rId6">
            <a:extLst>
              <a:ext uri="{28A0092B-C50C-407E-A947-70E740481C1C}">
                <a14:useLocalDpi xmlns:a14="http://schemas.microsoft.com/office/drawing/2010/main" val="0"/>
              </a:ext>
            </a:extLst>
          </a:blip>
          <a:srcRect l="5946" t="10472" r="1073" b="11343"/>
          <a:stretch/>
        </p:blipFill>
        <p:spPr>
          <a:xfrm>
            <a:off x="4091191" y="285158"/>
            <a:ext cx="2451995" cy="1546380"/>
          </a:xfrm>
          <a:prstGeom prst="rect">
            <a:avLst/>
          </a:prstGeom>
        </p:spPr>
      </p:pic>
      <p:pic>
        <p:nvPicPr>
          <p:cNvPr id="13" name="Picture 12">
            <a:extLst>
              <a:ext uri="{FF2B5EF4-FFF2-40B4-BE49-F238E27FC236}">
                <a16:creationId xmlns:a16="http://schemas.microsoft.com/office/drawing/2014/main" id="{0B183060-CE7B-46C7-B597-15B5CB053A8A}"/>
              </a:ext>
            </a:extLst>
          </p:cNvPr>
          <p:cNvPicPr>
            <a:picLocks noChangeAspect="1"/>
          </p:cNvPicPr>
          <p:nvPr/>
        </p:nvPicPr>
        <p:blipFill>
          <a:blip r:embed="rId7"/>
          <a:stretch>
            <a:fillRect/>
          </a:stretch>
        </p:blipFill>
        <p:spPr>
          <a:xfrm>
            <a:off x="6225911" y="1858041"/>
            <a:ext cx="2606714" cy="1967435"/>
          </a:xfrm>
          <a:prstGeom prst="rect">
            <a:avLst/>
          </a:prstGeom>
          <a:ln>
            <a:solidFill>
              <a:schemeClr val="tx1"/>
            </a:solidFill>
          </a:ln>
        </p:spPr>
      </p:pic>
    </p:spTree>
    <p:extLst>
      <p:ext uri="{BB962C8B-B14F-4D97-AF65-F5344CB8AC3E}">
        <p14:creationId xmlns:p14="http://schemas.microsoft.com/office/powerpoint/2010/main" val="1246269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8C07B-344F-41DA-94FD-D0D6C4D1E9AA}"/>
              </a:ext>
            </a:extLst>
          </p:cNvPr>
          <p:cNvSpPr>
            <a:spLocks noGrp="1"/>
          </p:cNvSpPr>
          <p:nvPr>
            <p:ph type="title"/>
          </p:nvPr>
        </p:nvSpPr>
        <p:spPr>
          <a:xfrm>
            <a:off x="628650" y="166346"/>
            <a:ext cx="7886700" cy="1325563"/>
          </a:xfrm>
        </p:spPr>
        <p:txBody>
          <a:bodyPr>
            <a:normAutofit/>
          </a:bodyPr>
          <a:lstStyle/>
          <a:p>
            <a:r>
              <a:rPr lang="en-US" sz="6000" b="1" dirty="0"/>
              <a:t>Improve</a:t>
            </a:r>
          </a:p>
        </p:txBody>
      </p:sp>
      <p:sp>
        <p:nvSpPr>
          <p:cNvPr id="5" name="Content Placeholder 4">
            <a:extLst>
              <a:ext uri="{FF2B5EF4-FFF2-40B4-BE49-F238E27FC236}">
                <a16:creationId xmlns:a16="http://schemas.microsoft.com/office/drawing/2014/main" id="{CE076492-AB79-4D39-BBFF-8B9EF14ECC06}"/>
              </a:ext>
            </a:extLst>
          </p:cNvPr>
          <p:cNvSpPr>
            <a:spLocks noGrp="1"/>
          </p:cNvSpPr>
          <p:nvPr>
            <p:ph idx="1"/>
          </p:nvPr>
        </p:nvSpPr>
        <p:spPr>
          <a:xfrm>
            <a:off x="628650" y="1518413"/>
            <a:ext cx="7886700" cy="4351338"/>
          </a:xfrm>
        </p:spPr>
        <p:txBody>
          <a:bodyPr/>
          <a:lstStyle/>
          <a:p>
            <a:r>
              <a:rPr lang="en-US" dirty="0"/>
              <a:t>Tools</a:t>
            </a:r>
          </a:p>
          <a:p>
            <a:pPr lvl="1"/>
            <a:r>
              <a:rPr lang="en-US" dirty="0"/>
              <a:t>Kanban</a:t>
            </a:r>
          </a:p>
          <a:p>
            <a:pPr lvl="1"/>
            <a:r>
              <a:rPr lang="en-US" dirty="0" err="1"/>
              <a:t>Poka</a:t>
            </a:r>
            <a:r>
              <a:rPr lang="en-US" dirty="0"/>
              <a:t> Yoke</a:t>
            </a:r>
          </a:p>
          <a:p>
            <a:pPr lvl="1"/>
            <a:r>
              <a:rPr lang="en-US" dirty="0"/>
              <a:t>TPM</a:t>
            </a:r>
          </a:p>
          <a:p>
            <a:pPr lvl="1"/>
            <a:r>
              <a:rPr lang="en-US" dirty="0"/>
              <a:t>Flow Improvement</a:t>
            </a:r>
          </a:p>
          <a:p>
            <a:pPr lvl="1"/>
            <a:r>
              <a:rPr lang="en-US" dirty="0"/>
              <a:t>Setup Reduction</a:t>
            </a:r>
          </a:p>
          <a:p>
            <a:pPr lvl="1"/>
            <a:r>
              <a:rPr lang="en-US" dirty="0"/>
              <a:t>Variation Reduction</a:t>
            </a:r>
          </a:p>
          <a:p>
            <a:pPr lvl="1"/>
            <a:endParaRPr lang="en-US" dirty="0"/>
          </a:p>
        </p:txBody>
      </p:sp>
      <p:pic>
        <p:nvPicPr>
          <p:cNvPr id="3" name="Picture 2">
            <a:extLst>
              <a:ext uri="{FF2B5EF4-FFF2-40B4-BE49-F238E27FC236}">
                <a16:creationId xmlns:a16="http://schemas.microsoft.com/office/drawing/2014/main" id="{A9B6C4FB-9B0A-49EA-A80F-18DCB11486BF}"/>
              </a:ext>
            </a:extLst>
          </p:cNvPr>
          <p:cNvPicPr>
            <a:picLocks noChangeAspect="1"/>
          </p:cNvPicPr>
          <p:nvPr/>
        </p:nvPicPr>
        <p:blipFill>
          <a:blip r:embed="rId2"/>
          <a:stretch>
            <a:fillRect/>
          </a:stretch>
        </p:blipFill>
        <p:spPr>
          <a:xfrm>
            <a:off x="4741741" y="4857324"/>
            <a:ext cx="4067175" cy="1581150"/>
          </a:xfrm>
          <a:prstGeom prst="rect">
            <a:avLst/>
          </a:prstGeom>
        </p:spPr>
      </p:pic>
      <p:pic>
        <p:nvPicPr>
          <p:cNvPr id="4" name="Picture 3">
            <a:extLst>
              <a:ext uri="{FF2B5EF4-FFF2-40B4-BE49-F238E27FC236}">
                <a16:creationId xmlns:a16="http://schemas.microsoft.com/office/drawing/2014/main" id="{0D3DB9A3-90B6-4C0D-81E7-C2A8D7884B7B}"/>
              </a:ext>
            </a:extLst>
          </p:cNvPr>
          <p:cNvPicPr>
            <a:picLocks noChangeAspect="1"/>
          </p:cNvPicPr>
          <p:nvPr/>
        </p:nvPicPr>
        <p:blipFill>
          <a:blip r:embed="rId3"/>
          <a:stretch>
            <a:fillRect/>
          </a:stretch>
        </p:blipFill>
        <p:spPr>
          <a:xfrm>
            <a:off x="2905125" y="1772487"/>
            <a:ext cx="3333750" cy="1362075"/>
          </a:xfrm>
          <a:prstGeom prst="rect">
            <a:avLst/>
          </a:prstGeom>
          <a:ln>
            <a:solidFill>
              <a:schemeClr val="tx1"/>
            </a:solidFill>
          </a:ln>
        </p:spPr>
      </p:pic>
      <p:pic>
        <p:nvPicPr>
          <p:cNvPr id="7" name="Picture 6">
            <a:extLst>
              <a:ext uri="{FF2B5EF4-FFF2-40B4-BE49-F238E27FC236}">
                <a16:creationId xmlns:a16="http://schemas.microsoft.com/office/drawing/2014/main" id="{87E22BB9-60B3-4135-B47C-6D2F3EE363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7575" y="4506107"/>
            <a:ext cx="2945501" cy="2047285"/>
          </a:xfrm>
          <a:prstGeom prst="rect">
            <a:avLst/>
          </a:prstGeom>
          <a:ln>
            <a:solidFill>
              <a:schemeClr val="tx1"/>
            </a:solidFill>
          </a:ln>
        </p:spPr>
      </p:pic>
      <p:pic>
        <p:nvPicPr>
          <p:cNvPr id="8" name="Picture 7">
            <a:extLst>
              <a:ext uri="{FF2B5EF4-FFF2-40B4-BE49-F238E27FC236}">
                <a16:creationId xmlns:a16="http://schemas.microsoft.com/office/drawing/2014/main" id="{6DC6BF72-1AA9-4EA5-A8CE-76A77EA4A0C1}"/>
              </a:ext>
            </a:extLst>
          </p:cNvPr>
          <p:cNvPicPr>
            <a:picLocks noChangeAspect="1"/>
          </p:cNvPicPr>
          <p:nvPr/>
        </p:nvPicPr>
        <p:blipFill>
          <a:blip r:embed="rId5"/>
          <a:stretch>
            <a:fillRect/>
          </a:stretch>
        </p:blipFill>
        <p:spPr>
          <a:xfrm>
            <a:off x="5070926" y="3388635"/>
            <a:ext cx="2299124" cy="1292906"/>
          </a:xfrm>
          <a:prstGeom prst="rect">
            <a:avLst/>
          </a:prstGeom>
          <a:ln>
            <a:solidFill>
              <a:schemeClr val="tx1"/>
            </a:solidFill>
          </a:ln>
        </p:spPr>
      </p:pic>
      <p:pic>
        <p:nvPicPr>
          <p:cNvPr id="9" name="Picture 8">
            <a:extLst>
              <a:ext uri="{FF2B5EF4-FFF2-40B4-BE49-F238E27FC236}">
                <a16:creationId xmlns:a16="http://schemas.microsoft.com/office/drawing/2014/main" id="{D5BF0939-6ACE-451A-8ECD-D306AE4184CA}"/>
              </a:ext>
            </a:extLst>
          </p:cNvPr>
          <p:cNvPicPr>
            <a:picLocks noChangeAspect="1"/>
          </p:cNvPicPr>
          <p:nvPr/>
        </p:nvPicPr>
        <p:blipFill>
          <a:blip r:embed="rId6"/>
          <a:stretch>
            <a:fillRect/>
          </a:stretch>
        </p:blipFill>
        <p:spPr>
          <a:xfrm>
            <a:off x="5089313" y="129205"/>
            <a:ext cx="3952875" cy="1524000"/>
          </a:xfrm>
          <a:prstGeom prst="rect">
            <a:avLst/>
          </a:prstGeom>
        </p:spPr>
      </p:pic>
    </p:spTree>
    <p:extLst>
      <p:ext uri="{BB962C8B-B14F-4D97-AF65-F5344CB8AC3E}">
        <p14:creationId xmlns:p14="http://schemas.microsoft.com/office/powerpoint/2010/main" val="1402903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7D99604-5AF5-4141-8DD2-E74FEBF41783}"/>
              </a:ext>
            </a:extLst>
          </p:cNvPr>
          <p:cNvPicPr>
            <a:picLocks noChangeAspect="1"/>
          </p:cNvPicPr>
          <p:nvPr/>
        </p:nvPicPr>
        <p:blipFill>
          <a:blip r:embed="rId2"/>
          <a:stretch>
            <a:fillRect/>
          </a:stretch>
        </p:blipFill>
        <p:spPr>
          <a:xfrm>
            <a:off x="1638507" y="1398970"/>
            <a:ext cx="3667125" cy="2152650"/>
          </a:xfrm>
          <a:prstGeom prst="rect">
            <a:avLst/>
          </a:prstGeom>
        </p:spPr>
      </p:pic>
      <p:pic>
        <p:nvPicPr>
          <p:cNvPr id="7" name="Picture 6">
            <a:extLst>
              <a:ext uri="{FF2B5EF4-FFF2-40B4-BE49-F238E27FC236}">
                <a16:creationId xmlns:a16="http://schemas.microsoft.com/office/drawing/2014/main" id="{B0A960ED-7B8B-4E28-B253-302239AE2C79}"/>
              </a:ext>
            </a:extLst>
          </p:cNvPr>
          <p:cNvPicPr>
            <a:picLocks noChangeAspect="1"/>
          </p:cNvPicPr>
          <p:nvPr/>
        </p:nvPicPr>
        <p:blipFill>
          <a:blip r:embed="rId3"/>
          <a:stretch>
            <a:fillRect/>
          </a:stretch>
        </p:blipFill>
        <p:spPr>
          <a:xfrm>
            <a:off x="5039968" y="301140"/>
            <a:ext cx="3886200" cy="1247775"/>
          </a:xfrm>
          <a:prstGeom prst="rect">
            <a:avLst/>
          </a:prstGeom>
        </p:spPr>
      </p:pic>
      <p:sp>
        <p:nvSpPr>
          <p:cNvPr id="2" name="Title 1">
            <a:extLst>
              <a:ext uri="{FF2B5EF4-FFF2-40B4-BE49-F238E27FC236}">
                <a16:creationId xmlns:a16="http://schemas.microsoft.com/office/drawing/2014/main" id="{D928C07B-344F-41DA-94FD-D0D6C4D1E9AA}"/>
              </a:ext>
            </a:extLst>
          </p:cNvPr>
          <p:cNvSpPr>
            <a:spLocks noGrp="1"/>
          </p:cNvSpPr>
          <p:nvPr>
            <p:ph type="title"/>
          </p:nvPr>
        </p:nvSpPr>
        <p:spPr>
          <a:xfrm>
            <a:off x="628650" y="166346"/>
            <a:ext cx="7886700" cy="1325563"/>
          </a:xfrm>
        </p:spPr>
        <p:txBody>
          <a:bodyPr>
            <a:normAutofit/>
          </a:bodyPr>
          <a:lstStyle/>
          <a:p>
            <a:r>
              <a:rPr lang="en-US" sz="6000" b="1" dirty="0"/>
              <a:t>Control</a:t>
            </a:r>
          </a:p>
        </p:txBody>
      </p:sp>
      <p:sp>
        <p:nvSpPr>
          <p:cNvPr id="5" name="Content Placeholder 4">
            <a:extLst>
              <a:ext uri="{FF2B5EF4-FFF2-40B4-BE49-F238E27FC236}">
                <a16:creationId xmlns:a16="http://schemas.microsoft.com/office/drawing/2014/main" id="{CE076492-AB79-4D39-BBFF-8B9EF14ECC06}"/>
              </a:ext>
            </a:extLst>
          </p:cNvPr>
          <p:cNvSpPr>
            <a:spLocks noGrp="1"/>
          </p:cNvSpPr>
          <p:nvPr>
            <p:ph idx="1"/>
          </p:nvPr>
        </p:nvSpPr>
        <p:spPr>
          <a:xfrm>
            <a:off x="628650" y="1518413"/>
            <a:ext cx="7886700" cy="4351338"/>
          </a:xfrm>
        </p:spPr>
        <p:txBody>
          <a:bodyPr/>
          <a:lstStyle/>
          <a:p>
            <a:r>
              <a:rPr lang="en-US" dirty="0"/>
              <a:t>Standard Work</a:t>
            </a:r>
          </a:p>
          <a:p>
            <a:r>
              <a:rPr lang="en-US" dirty="0"/>
              <a:t>Audits</a:t>
            </a:r>
          </a:p>
          <a:p>
            <a:endParaRPr lang="en-US" dirty="0"/>
          </a:p>
          <a:p>
            <a:endParaRPr lang="en-US" dirty="0"/>
          </a:p>
          <a:p>
            <a:r>
              <a:rPr lang="en-US" dirty="0"/>
              <a:t>Train / Mentor / Coach</a:t>
            </a:r>
          </a:p>
          <a:p>
            <a:r>
              <a:rPr lang="en-US" dirty="0"/>
              <a:t>Develop people &amp; capabilities</a:t>
            </a:r>
          </a:p>
        </p:txBody>
      </p:sp>
      <p:pic>
        <p:nvPicPr>
          <p:cNvPr id="4" name="Picture 3">
            <a:extLst>
              <a:ext uri="{FF2B5EF4-FFF2-40B4-BE49-F238E27FC236}">
                <a16:creationId xmlns:a16="http://schemas.microsoft.com/office/drawing/2014/main" id="{2D2D5664-644C-418E-92FE-4755E5860E39}"/>
              </a:ext>
            </a:extLst>
          </p:cNvPr>
          <p:cNvPicPr>
            <a:picLocks noChangeAspect="1"/>
          </p:cNvPicPr>
          <p:nvPr/>
        </p:nvPicPr>
        <p:blipFill>
          <a:blip r:embed="rId4"/>
          <a:stretch>
            <a:fillRect/>
          </a:stretch>
        </p:blipFill>
        <p:spPr>
          <a:xfrm>
            <a:off x="1010893" y="4796534"/>
            <a:ext cx="4029075" cy="1552575"/>
          </a:xfrm>
          <a:prstGeom prst="rect">
            <a:avLst/>
          </a:prstGeom>
        </p:spPr>
      </p:pic>
      <p:pic>
        <p:nvPicPr>
          <p:cNvPr id="8" name="Picture 7">
            <a:extLst>
              <a:ext uri="{FF2B5EF4-FFF2-40B4-BE49-F238E27FC236}">
                <a16:creationId xmlns:a16="http://schemas.microsoft.com/office/drawing/2014/main" id="{1EADC1A2-8FEF-4BDF-8DD3-346C34FE5B8A}"/>
              </a:ext>
            </a:extLst>
          </p:cNvPr>
          <p:cNvPicPr>
            <a:picLocks noChangeAspect="1"/>
          </p:cNvPicPr>
          <p:nvPr/>
        </p:nvPicPr>
        <p:blipFill>
          <a:blip r:embed="rId5"/>
          <a:stretch>
            <a:fillRect/>
          </a:stretch>
        </p:blipFill>
        <p:spPr>
          <a:xfrm>
            <a:off x="5901462" y="3158362"/>
            <a:ext cx="2428875" cy="2181225"/>
          </a:xfrm>
          <a:prstGeom prst="rect">
            <a:avLst/>
          </a:prstGeom>
        </p:spPr>
      </p:pic>
    </p:spTree>
    <p:extLst>
      <p:ext uri="{BB962C8B-B14F-4D97-AF65-F5344CB8AC3E}">
        <p14:creationId xmlns:p14="http://schemas.microsoft.com/office/powerpoint/2010/main" val="2916479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8C07B-344F-41DA-94FD-D0D6C4D1E9AA}"/>
              </a:ext>
            </a:extLst>
          </p:cNvPr>
          <p:cNvSpPr>
            <a:spLocks noGrp="1"/>
          </p:cNvSpPr>
          <p:nvPr>
            <p:ph type="title"/>
          </p:nvPr>
        </p:nvSpPr>
        <p:spPr>
          <a:xfrm>
            <a:off x="628650" y="166346"/>
            <a:ext cx="7886700" cy="1325563"/>
          </a:xfrm>
        </p:spPr>
        <p:txBody>
          <a:bodyPr>
            <a:normAutofit/>
          </a:bodyPr>
          <a:lstStyle/>
          <a:p>
            <a:r>
              <a:rPr lang="en-US" sz="6000" b="1" dirty="0"/>
              <a:t>Control</a:t>
            </a:r>
          </a:p>
        </p:txBody>
      </p:sp>
      <p:sp>
        <p:nvSpPr>
          <p:cNvPr id="5" name="Content Placeholder 4">
            <a:extLst>
              <a:ext uri="{FF2B5EF4-FFF2-40B4-BE49-F238E27FC236}">
                <a16:creationId xmlns:a16="http://schemas.microsoft.com/office/drawing/2014/main" id="{CE076492-AB79-4D39-BBFF-8B9EF14ECC06}"/>
              </a:ext>
            </a:extLst>
          </p:cNvPr>
          <p:cNvSpPr>
            <a:spLocks noGrp="1"/>
          </p:cNvSpPr>
          <p:nvPr>
            <p:ph idx="1"/>
          </p:nvPr>
        </p:nvSpPr>
        <p:spPr>
          <a:xfrm>
            <a:off x="628650" y="1518413"/>
            <a:ext cx="7886700" cy="4351338"/>
          </a:xfrm>
        </p:spPr>
        <p:txBody>
          <a:bodyPr/>
          <a:lstStyle/>
          <a:p>
            <a:r>
              <a:rPr lang="en-US" dirty="0"/>
              <a:t>Metrics boards (targets)</a:t>
            </a:r>
          </a:p>
          <a:p>
            <a:r>
              <a:rPr lang="en-US" dirty="0"/>
              <a:t>Communication – A3 (Publicize wins!)</a:t>
            </a:r>
          </a:p>
          <a:p>
            <a:endParaRPr lang="en-US" dirty="0"/>
          </a:p>
          <a:p>
            <a:endParaRPr lang="en-US" dirty="0"/>
          </a:p>
          <a:p>
            <a:r>
              <a:rPr lang="en-US" dirty="0"/>
              <a:t>Change the Culture</a:t>
            </a:r>
          </a:p>
        </p:txBody>
      </p:sp>
      <p:pic>
        <p:nvPicPr>
          <p:cNvPr id="7" name="Picture 6">
            <a:extLst>
              <a:ext uri="{FF2B5EF4-FFF2-40B4-BE49-F238E27FC236}">
                <a16:creationId xmlns:a16="http://schemas.microsoft.com/office/drawing/2014/main" id="{EA9588DF-D0AF-4AC5-8745-1170D029054C}"/>
              </a:ext>
            </a:extLst>
          </p:cNvPr>
          <p:cNvPicPr>
            <a:picLocks noChangeAspect="1"/>
          </p:cNvPicPr>
          <p:nvPr/>
        </p:nvPicPr>
        <p:blipFill>
          <a:blip r:embed="rId2"/>
          <a:stretch>
            <a:fillRect/>
          </a:stretch>
        </p:blipFill>
        <p:spPr>
          <a:xfrm>
            <a:off x="496957" y="4177537"/>
            <a:ext cx="3962400" cy="2324100"/>
          </a:xfrm>
          <a:prstGeom prst="rect">
            <a:avLst/>
          </a:prstGeom>
        </p:spPr>
      </p:pic>
      <p:pic>
        <p:nvPicPr>
          <p:cNvPr id="4" name="Picture 3">
            <a:extLst>
              <a:ext uri="{FF2B5EF4-FFF2-40B4-BE49-F238E27FC236}">
                <a16:creationId xmlns:a16="http://schemas.microsoft.com/office/drawing/2014/main" id="{DE6302F5-A74C-4E4F-8583-0B2547609E12}"/>
              </a:ext>
            </a:extLst>
          </p:cNvPr>
          <p:cNvPicPr>
            <a:picLocks noChangeAspect="1"/>
          </p:cNvPicPr>
          <p:nvPr/>
        </p:nvPicPr>
        <p:blipFill>
          <a:blip r:embed="rId3"/>
          <a:stretch>
            <a:fillRect/>
          </a:stretch>
        </p:blipFill>
        <p:spPr>
          <a:xfrm>
            <a:off x="4951343" y="397699"/>
            <a:ext cx="3695700" cy="1181100"/>
          </a:xfrm>
          <a:prstGeom prst="rect">
            <a:avLst/>
          </a:prstGeom>
        </p:spPr>
      </p:pic>
      <p:pic>
        <p:nvPicPr>
          <p:cNvPr id="8" name="Picture 7">
            <a:extLst>
              <a:ext uri="{FF2B5EF4-FFF2-40B4-BE49-F238E27FC236}">
                <a16:creationId xmlns:a16="http://schemas.microsoft.com/office/drawing/2014/main" id="{D215B17E-E4E5-4EDB-8209-886950CF2924}"/>
              </a:ext>
            </a:extLst>
          </p:cNvPr>
          <p:cNvPicPr>
            <a:picLocks noChangeAspect="1"/>
          </p:cNvPicPr>
          <p:nvPr/>
        </p:nvPicPr>
        <p:blipFill>
          <a:blip r:embed="rId4"/>
          <a:stretch>
            <a:fillRect/>
          </a:stretch>
        </p:blipFill>
        <p:spPr>
          <a:xfrm>
            <a:off x="4721500" y="2554388"/>
            <a:ext cx="4155385" cy="2735292"/>
          </a:xfrm>
          <a:prstGeom prst="rect">
            <a:avLst/>
          </a:prstGeom>
          <a:noFill/>
          <a:ln>
            <a:solidFill>
              <a:schemeClr val="tx1"/>
            </a:solidFill>
          </a:ln>
        </p:spPr>
      </p:pic>
    </p:spTree>
    <p:extLst>
      <p:ext uri="{BB962C8B-B14F-4D97-AF65-F5344CB8AC3E}">
        <p14:creationId xmlns:p14="http://schemas.microsoft.com/office/powerpoint/2010/main" val="2247750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B78C8B-3C41-4DEB-BD7F-66902D4B3B03}"/>
              </a:ext>
            </a:extLst>
          </p:cNvPr>
          <p:cNvPicPr>
            <a:picLocks noChangeAspect="1"/>
          </p:cNvPicPr>
          <p:nvPr/>
        </p:nvPicPr>
        <p:blipFill>
          <a:blip r:embed="rId2"/>
          <a:stretch>
            <a:fillRect/>
          </a:stretch>
        </p:blipFill>
        <p:spPr>
          <a:xfrm>
            <a:off x="837371" y="446846"/>
            <a:ext cx="2381250" cy="3181350"/>
          </a:xfrm>
          <a:prstGeom prst="rect">
            <a:avLst/>
          </a:prstGeom>
        </p:spPr>
      </p:pic>
      <p:sp>
        <p:nvSpPr>
          <p:cNvPr id="4" name="Rectangle 3">
            <a:extLst>
              <a:ext uri="{FF2B5EF4-FFF2-40B4-BE49-F238E27FC236}">
                <a16:creationId xmlns:a16="http://schemas.microsoft.com/office/drawing/2014/main" id="{3BBC413C-9747-40BB-9BDE-952F6EC60A5B}"/>
              </a:ext>
            </a:extLst>
          </p:cNvPr>
          <p:cNvSpPr/>
          <p:nvPr/>
        </p:nvSpPr>
        <p:spPr>
          <a:xfrm>
            <a:off x="3931342" y="481702"/>
            <a:ext cx="4572000" cy="3170099"/>
          </a:xfrm>
          <a:prstGeom prst="rect">
            <a:avLst/>
          </a:prstGeom>
          <a:solidFill>
            <a:schemeClr val="tx1"/>
          </a:solidFill>
        </p:spPr>
        <p:txBody>
          <a:bodyPr>
            <a:spAutoFit/>
          </a:bodyPr>
          <a:lstStyle/>
          <a:p>
            <a:pPr algn="ctr"/>
            <a:r>
              <a:rPr lang="en-US" sz="2000" dirty="0">
                <a:solidFill>
                  <a:schemeClr val="bg1"/>
                </a:solidFill>
              </a:rPr>
              <a:t>Make your workplace into a showcase that can be understood by everyone at a glance. In terms of quality, it means to make the defects immediately apparent. In terms of quantity, it means that progress or delay, measured against the plan, and is made immediately apparent. When this is done, problems can be discovered immediately, and everyone can initiate improvement plans.</a:t>
            </a:r>
          </a:p>
        </p:txBody>
      </p:sp>
      <p:sp>
        <p:nvSpPr>
          <p:cNvPr id="5" name="Rectangle 4">
            <a:extLst>
              <a:ext uri="{FF2B5EF4-FFF2-40B4-BE49-F238E27FC236}">
                <a16:creationId xmlns:a16="http://schemas.microsoft.com/office/drawing/2014/main" id="{5AD09A39-2B19-4F5B-8050-A1374FBED951}"/>
              </a:ext>
            </a:extLst>
          </p:cNvPr>
          <p:cNvSpPr/>
          <p:nvPr/>
        </p:nvSpPr>
        <p:spPr>
          <a:xfrm>
            <a:off x="1616766" y="4126154"/>
            <a:ext cx="6135756" cy="2554545"/>
          </a:xfrm>
          <a:prstGeom prst="rect">
            <a:avLst/>
          </a:prstGeom>
          <a:solidFill>
            <a:schemeClr val="tx1"/>
          </a:solidFill>
        </p:spPr>
        <p:txBody>
          <a:bodyPr wrap="square">
            <a:spAutoFit/>
          </a:bodyPr>
          <a:lstStyle/>
          <a:p>
            <a:pPr algn="ctr"/>
            <a:r>
              <a:rPr lang="en-US" sz="2000" dirty="0">
                <a:solidFill>
                  <a:schemeClr val="bg1"/>
                </a:solidFill>
              </a:rPr>
              <a:t>If you are going to do kaizen continuously you've got to assume that things are a mess. Too many people just assume that things are all right the way they are. Aren't you guys convinced that the way you're doing things is the right way? That's no way to get anything done. Kaizen is about changing the way things are. If you assume that things are all right the way they are, you can't do kaizen. So change something!</a:t>
            </a:r>
          </a:p>
        </p:txBody>
      </p:sp>
      <p:sp>
        <p:nvSpPr>
          <p:cNvPr id="6" name="TextBox 5">
            <a:extLst>
              <a:ext uri="{FF2B5EF4-FFF2-40B4-BE49-F238E27FC236}">
                <a16:creationId xmlns:a16="http://schemas.microsoft.com/office/drawing/2014/main" id="{5F9A3A8D-3A58-4809-88A0-6D7349349304}"/>
              </a:ext>
            </a:extLst>
          </p:cNvPr>
          <p:cNvSpPr txBox="1"/>
          <p:nvPr/>
        </p:nvSpPr>
        <p:spPr>
          <a:xfrm>
            <a:off x="1358774" y="3628196"/>
            <a:ext cx="1361463" cy="369332"/>
          </a:xfrm>
          <a:prstGeom prst="rect">
            <a:avLst/>
          </a:prstGeom>
          <a:noFill/>
        </p:spPr>
        <p:txBody>
          <a:bodyPr wrap="none" rtlCol="0">
            <a:spAutoFit/>
          </a:bodyPr>
          <a:lstStyle/>
          <a:p>
            <a:r>
              <a:rPr lang="en-US" b="1" dirty="0"/>
              <a:t>Taiichi Ohno</a:t>
            </a:r>
          </a:p>
        </p:txBody>
      </p:sp>
    </p:spTree>
    <p:extLst>
      <p:ext uri="{BB962C8B-B14F-4D97-AF65-F5344CB8AC3E}">
        <p14:creationId xmlns:p14="http://schemas.microsoft.com/office/powerpoint/2010/main" val="3342509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29DF04-F36F-470C-A4E0-E3FA86DE79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278" y="203170"/>
            <a:ext cx="6308784" cy="3217480"/>
          </a:xfrm>
          <a:prstGeom prst="rect">
            <a:avLst/>
          </a:prstGeom>
          <a:ln>
            <a:noFill/>
          </a:ln>
          <a:effectLst>
            <a:softEdge rad="112500"/>
          </a:effectLst>
        </p:spPr>
      </p:pic>
      <p:pic>
        <p:nvPicPr>
          <p:cNvPr id="7" name="Picture 6">
            <a:extLst>
              <a:ext uri="{FF2B5EF4-FFF2-40B4-BE49-F238E27FC236}">
                <a16:creationId xmlns:a16="http://schemas.microsoft.com/office/drawing/2014/main" id="{4D115891-71CC-4726-87FA-39B210EC3E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9891" y="3515138"/>
            <a:ext cx="6434959" cy="3217480"/>
          </a:xfrm>
          <a:prstGeom prst="rect">
            <a:avLst/>
          </a:prstGeom>
          <a:ln>
            <a:noFill/>
          </a:ln>
          <a:effectLst>
            <a:softEdge rad="112500"/>
          </a:effectLst>
        </p:spPr>
      </p:pic>
    </p:spTree>
    <p:extLst>
      <p:ext uri="{BB962C8B-B14F-4D97-AF65-F5344CB8AC3E}">
        <p14:creationId xmlns:p14="http://schemas.microsoft.com/office/powerpoint/2010/main" val="3373648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66BA17-2ED4-4C49-8D24-68FA63C0C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06836">
            <a:off x="6331856" y="556404"/>
            <a:ext cx="2362429" cy="3463813"/>
          </a:xfrm>
          <a:prstGeom prst="rect">
            <a:avLst/>
          </a:prstGeom>
        </p:spPr>
      </p:pic>
      <p:sp>
        <p:nvSpPr>
          <p:cNvPr id="2" name="Title 1">
            <a:extLst>
              <a:ext uri="{FF2B5EF4-FFF2-40B4-BE49-F238E27FC236}">
                <a16:creationId xmlns:a16="http://schemas.microsoft.com/office/drawing/2014/main" id="{D928C07B-344F-41DA-94FD-D0D6C4D1E9AA}"/>
              </a:ext>
            </a:extLst>
          </p:cNvPr>
          <p:cNvSpPr>
            <a:spLocks noGrp="1"/>
          </p:cNvSpPr>
          <p:nvPr>
            <p:ph type="title"/>
          </p:nvPr>
        </p:nvSpPr>
        <p:spPr>
          <a:xfrm>
            <a:off x="628650" y="166346"/>
            <a:ext cx="7886700" cy="1325563"/>
          </a:xfrm>
        </p:spPr>
        <p:txBody>
          <a:bodyPr>
            <a:normAutofit/>
          </a:bodyPr>
          <a:lstStyle/>
          <a:p>
            <a:r>
              <a:rPr lang="en-US" sz="6000" b="1" dirty="0"/>
              <a:t>Planning</a:t>
            </a:r>
          </a:p>
        </p:txBody>
      </p:sp>
      <p:sp>
        <p:nvSpPr>
          <p:cNvPr id="3" name="Content Placeholder 2">
            <a:extLst>
              <a:ext uri="{FF2B5EF4-FFF2-40B4-BE49-F238E27FC236}">
                <a16:creationId xmlns:a16="http://schemas.microsoft.com/office/drawing/2014/main" id="{5183FF78-D405-407E-B567-CBDD1CF1508D}"/>
              </a:ext>
            </a:extLst>
          </p:cNvPr>
          <p:cNvSpPr>
            <a:spLocks noGrp="1"/>
          </p:cNvSpPr>
          <p:nvPr>
            <p:ph idx="1"/>
          </p:nvPr>
        </p:nvSpPr>
        <p:spPr>
          <a:xfrm>
            <a:off x="628650" y="1520828"/>
            <a:ext cx="7886700" cy="5170825"/>
          </a:xfrm>
        </p:spPr>
        <p:txBody>
          <a:bodyPr>
            <a:normAutofit/>
          </a:bodyPr>
          <a:lstStyle/>
          <a:p>
            <a:r>
              <a:rPr lang="en-US" dirty="0"/>
              <a:t>What help or information do I need?</a:t>
            </a:r>
          </a:p>
          <a:p>
            <a:pPr lvl="1"/>
            <a:r>
              <a:rPr lang="en-US" dirty="0"/>
              <a:t>How to get around</a:t>
            </a:r>
          </a:p>
          <a:p>
            <a:pPr lvl="1"/>
            <a:r>
              <a:rPr lang="en-US" dirty="0"/>
              <a:t>Speaking the language</a:t>
            </a:r>
          </a:p>
          <a:p>
            <a:pPr lvl="1"/>
            <a:r>
              <a:rPr lang="en-US" dirty="0"/>
              <a:t>What to bring</a:t>
            </a:r>
          </a:p>
          <a:p>
            <a:pPr lvl="1"/>
            <a:r>
              <a:rPr lang="en-US" dirty="0"/>
              <a:t>What to do</a:t>
            </a:r>
          </a:p>
          <a:p>
            <a:pPr lvl="1"/>
            <a:endParaRPr lang="en-US" dirty="0"/>
          </a:p>
          <a:p>
            <a:r>
              <a:rPr lang="en-US" dirty="0"/>
              <a:t>Where can I get help and information?</a:t>
            </a:r>
          </a:p>
          <a:p>
            <a:pPr lvl="1"/>
            <a:r>
              <a:rPr lang="en-US" dirty="0"/>
              <a:t>Someone already in my circle</a:t>
            </a:r>
          </a:p>
          <a:p>
            <a:pPr lvl="1"/>
            <a:r>
              <a:rPr lang="en-US" dirty="0"/>
              <a:t>Outside expert</a:t>
            </a:r>
          </a:p>
          <a:p>
            <a:pPr lvl="1"/>
            <a:r>
              <a:rPr lang="en-US" dirty="0"/>
              <a:t>Internet, books, etc.</a:t>
            </a:r>
          </a:p>
          <a:p>
            <a:pPr lvl="1"/>
            <a:endParaRPr lang="en-US" dirty="0"/>
          </a:p>
          <a:p>
            <a:r>
              <a:rPr lang="en-US" dirty="0"/>
              <a:t>Who do I want to take with me?</a:t>
            </a:r>
          </a:p>
        </p:txBody>
      </p:sp>
      <p:pic>
        <p:nvPicPr>
          <p:cNvPr id="6" name="Picture 5">
            <a:extLst>
              <a:ext uri="{FF2B5EF4-FFF2-40B4-BE49-F238E27FC236}">
                <a16:creationId xmlns:a16="http://schemas.microsoft.com/office/drawing/2014/main" id="{0B08719A-618A-47FD-A5AD-9B26BCE4B65C}"/>
              </a:ext>
            </a:extLst>
          </p:cNvPr>
          <p:cNvPicPr>
            <a:picLocks noChangeAspect="1"/>
          </p:cNvPicPr>
          <p:nvPr/>
        </p:nvPicPr>
        <p:blipFill>
          <a:blip r:embed="rId3"/>
          <a:stretch>
            <a:fillRect/>
          </a:stretch>
        </p:blipFill>
        <p:spPr>
          <a:xfrm>
            <a:off x="5819776" y="5130598"/>
            <a:ext cx="3009900" cy="1438275"/>
          </a:xfrm>
          <a:prstGeom prst="rect">
            <a:avLst/>
          </a:prstGeom>
        </p:spPr>
      </p:pic>
    </p:spTree>
    <p:extLst>
      <p:ext uri="{BB962C8B-B14F-4D97-AF65-F5344CB8AC3E}">
        <p14:creationId xmlns:p14="http://schemas.microsoft.com/office/powerpoint/2010/main" val="1546540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BDD9A8-D748-4794-BD81-D4B59BE2AA67}"/>
              </a:ext>
            </a:extLst>
          </p:cNvPr>
          <p:cNvPicPr>
            <a:picLocks noChangeAspect="1"/>
          </p:cNvPicPr>
          <p:nvPr/>
        </p:nvPicPr>
        <p:blipFill>
          <a:blip r:embed="rId2"/>
          <a:stretch>
            <a:fillRect/>
          </a:stretch>
        </p:blipFill>
        <p:spPr>
          <a:xfrm>
            <a:off x="6604664" y="4715424"/>
            <a:ext cx="2016289" cy="1976230"/>
          </a:xfrm>
          <a:prstGeom prst="rect">
            <a:avLst/>
          </a:prstGeom>
        </p:spPr>
      </p:pic>
      <p:pic>
        <p:nvPicPr>
          <p:cNvPr id="4" name="Picture 3">
            <a:extLst>
              <a:ext uri="{FF2B5EF4-FFF2-40B4-BE49-F238E27FC236}">
                <a16:creationId xmlns:a16="http://schemas.microsoft.com/office/drawing/2014/main" id="{3D71B3E0-7B41-43E6-967B-8D97520982D7}"/>
              </a:ext>
            </a:extLst>
          </p:cNvPr>
          <p:cNvPicPr>
            <a:picLocks noChangeAspect="1"/>
          </p:cNvPicPr>
          <p:nvPr/>
        </p:nvPicPr>
        <p:blipFill rotWithShape="1">
          <a:blip r:embed="rId3">
            <a:extLst>
              <a:ext uri="{28A0092B-C50C-407E-A947-70E740481C1C}">
                <a14:useLocalDpi xmlns:a14="http://schemas.microsoft.com/office/drawing/2010/main" val="0"/>
              </a:ext>
            </a:extLst>
          </a:blip>
          <a:srcRect l="4732" r="9064"/>
          <a:stretch/>
        </p:blipFill>
        <p:spPr>
          <a:xfrm>
            <a:off x="5671930" y="1544409"/>
            <a:ext cx="3379305" cy="2212993"/>
          </a:xfrm>
          <a:prstGeom prst="rect">
            <a:avLst/>
          </a:prstGeom>
        </p:spPr>
      </p:pic>
      <p:sp>
        <p:nvSpPr>
          <p:cNvPr id="2" name="Title 1">
            <a:extLst>
              <a:ext uri="{FF2B5EF4-FFF2-40B4-BE49-F238E27FC236}">
                <a16:creationId xmlns:a16="http://schemas.microsoft.com/office/drawing/2014/main" id="{D928C07B-344F-41DA-94FD-D0D6C4D1E9AA}"/>
              </a:ext>
            </a:extLst>
          </p:cNvPr>
          <p:cNvSpPr>
            <a:spLocks noGrp="1"/>
          </p:cNvSpPr>
          <p:nvPr>
            <p:ph type="title"/>
          </p:nvPr>
        </p:nvSpPr>
        <p:spPr>
          <a:xfrm>
            <a:off x="628650" y="166346"/>
            <a:ext cx="7886700" cy="1325563"/>
          </a:xfrm>
        </p:spPr>
        <p:txBody>
          <a:bodyPr>
            <a:normAutofit/>
          </a:bodyPr>
          <a:lstStyle/>
          <a:p>
            <a:r>
              <a:rPr lang="en-US" sz="6000" b="1" dirty="0"/>
              <a:t>Planning</a:t>
            </a:r>
          </a:p>
        </p:txBody>
      </p:sp>
      <p:sp>
        <p:nvSpPr>
          <p:cNvPr id="5" name="Content Placeholder 4">
            <a:extLst>
              <a:ext uri="{FF2B5EF4-FFF2-40B4-BE49-F238E27FC236}">
                <a16:creationId xmlns:a16="http://schemas.microsoft.com/office/drawing/2014/main" id="{CE076492-AB79-4D39-BBFF-8B9EF14ECC06}"/>
              </a:ext>
            </a:extLst>
          </p:cNvPr>
          <p:cNvSpPr>
            <a:spLocks noGrp="1"/>
          </p:cNvSpPr>
          <p:nvPr>
            <p:ph idx="1"/>
          </p:nvPr>
        </p:nvSpPr>
        <p:spPr>
          <a:xfrm>
            <a:off x="628650" y="1518413"/>
            <a:ext cx="7886700" cy="4975152"/>
          </a:xfrm>
        </p:spPr>
        <p:txBody>
          <a:bodyPr>
            <a:normAutofit/>
          </a:bodyPr>
          <a:lstStyle/>
          <a:p>
            <a:r>
              <a:rPr lang="en-US" dirty="0"/>
              <a:t>Benefits of thorough planning</a:t>
            </a:r>
          </a:p>
          <a:p>
            <a:pPr lvl="1"/>
            <a:r>
              <a:rPr lang="en-US" dirty="0"/>
              <a:t>Good return for time and money spent</a:t>
            </a:r>
          </a:p>
          <a:p>
            <a:pPr lvl="1"/>
            <a:r>
              <a:rPr lang="en-US" dirty="0"/>
              <a:t>Fun and rewarding experience</a:t>
            </a:r>
          </a:p>
          <a:p>
            <a:pPr lvl="1"/>
            <a:r>
              <a:rPr lang="en-US" dirty="0"/>
              <a:t>Desire to do it again… and again…</a:t>
            </a:r>
          </a:p>
          <a:p>
            <a:endParaRPr lang="en-US" dirty="0"/>
          </a:p>
          <a:p>
            <a:endParaRPr lang="en-US" dirty="0"/>
          </a:p>
          <a:p>
            <a:r>
              <a:rPr lang="en-US" dirty="0"/>
              <a:t>Consequences of poor planning</a:t>
            </a:r>
          </a:p>
          <a:p>
            <a:pPr lvl="1"/>
            <a:r>
              <a:rPr lang="en-US" dirty="0"/>
              <a:t>Much time and money spent ineffectively</a:t>
            </a:r>
          </a:p>
          <a:p>
            <a:pPr lvl="1"/>
            <a:r>
              <a:rPr lang="en-US" dirty="0"/>
              <a:t>Poor experience</a:t>
            </a:r>
          </a:p>
          <a:p>
            <a:pPr lvl="1"/>
            <a:r>
              <a:rPr lang="en-US" dirty="0"/>
              <a:t>No desire to do it again</a:t>
            </a:r>
          </a:p>
        </p:txBody>
      </p:sp>
    </p:spTree>
    <p:extLst>
      <p:ext uri="{BB962C8B-B14F-4D97-AF65-F5344CB8AC3E}">
        <p14:creationId xmlns:p14="http://schemas.microsoft.com/office/powerpoint/2010/main" val="216830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8C07B-344F-41DA-94FD-D0D6C4D1E9AA}"/>
              </a:ext>
            </a:extLst>
          </p:cNvPr>
          <p:cNvSpPr>
            <a:spLocks noGrp="1"/>
          </p:cNvSpPr>
          <p:nvPr>
            <p:ph type="title"/>
          </p:nvPr>
        </p:nvSpPr>
        <p:spPr>
          <a:xfrm>
            <a:off x="628650" y="166346"/>
            <a:ext cx="7886700" cy="1325563"/>
          </a:xfrm>
        </p:spPr>
        <p:txBody>
          <a:bodyPr>
            <a:normAutofit/>
          </a:bodyPr>
          <a:lstStyle/>
          <a:p>
            <a:r>
              <a:rPr lang="en-US" sz="6000" b="1" dirty="0"/>
              <a:t>Planning</a:t>
            </a:r>
          </a:p>
        </p:txBody>
      </p:sp>
      <p:sp>
        <p:nvSpPr>
          <p:cNvPr id="5" name="Content Placeholder 4">
            <a:extLst>
              <a:ext uri="{FF2B5EF4-FFF2-40B4-BE49-F238E27FC236}">
                <a16:creationId xmlns:a16="http://schemas.microsoft.com/office/drawing/2014/main" id="{CE076492-AB79-4D39-BBFF-8B9EF14ECC06}"/>
              </a:ext>
            </a:extLst>
          </p:cNvPr>
          <p:cNvSpPr>
            <a:spLocks noGrp="1"/>
          </p:cNvSpPr>
          <p:nvPr>
            <p:ph idx="1"/>
          </p:nvPr>
        </p:nvSpPr>
        <p:spPr>
          <a:xfrm>
            <a:off x="628650" y="1518413"/>
            <a:ext cx="7886700" cy="4351338"/>
          </a:xfrm>
        </p:spPr>
        <p:txBody>
          <a:bodyPr/>
          <a:lstStyle/>
          <a:p>
            <a:r>
              <a:rPr lang="en-US" dirty="0"/>
              <a:t>Don’t start until you know what you’re diving into</a:t>
            </a:r>
          </a:p>
        </p:txBody>
      </p:sp>
      <p:pic>
        <p:nvPicPr>
          <p:cNvPr id="8" name="Picture 7">
            <a:extLst>
              <a:ext uri="{FF2B5EF4-FFF2-40B4-BE49-F238E27FC236}">
                <a16:creationId xmlns:a16="http://schemas.microsoft.com/office/drawing/2014/main" id="{D12D178F-B068-4C39-9AC0-D7BA432C3E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2160104"/>
            <a:ext cx="5414341" cy="3299364"/>
          </a:xfrm>
          <a:prstGeom prst="rect">
            <a:avLst/>
          </a:prstGeom>
        </p:spPr>
      </p:pic>
      <p:pic>
        <p:nvPicPr>
          <p:cNvPr id="3" name="Picture 2">
            <a:extLst>
              <a:ext uri="{FF2B5EF4-FFF2-40B4-BE49-F238E27FC236}">
                <a16:creationId xmlns:a16="http://schemas.microsoft.com/office/drawing/2014/main" id="{B25C8F32-BE37-465B-9ED8-620CE68B0BE2}"/>
              </a:ext>
            </a:extLst>
          </p:cNvPr>
          <p:cNvPicPr>
            <a:picLocks noChangeAspect="1"/>
          </p:cNvPicPr>
          <p:nvPr/>
        </p:nvPicPr>
        <p:blipFill>
          <a:blip r:embed="rId3"/>
          <a:stretch>
            <a:fillRect/>
          </a:stretch>
        </p:blipFill>
        <p:spPr>
          <a:xfrm>
            <a:off x="4799772" y="4762634"/>
            <a:ext cx="4133614" cy="1929020"/>
          </a:xfrm>
          <a:prstGeom prst="rect">
            <a:avLst/>
          </a:prstGeom>
        </p:spPr>
      </p:pic>
    </p:spTree>
    <p:extLst>
      <p:ext uri="{BB962C8B-B14F-4D97-AF65-F5344CB8AC3E}">
        <p14:creationId xmlns:p14="http://schemas.microsoft.com/office/powerpoint/2010/main" val="1667990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8C07B-344F-41DA-94FD-D0D6C4D1E9AA}"/>
              </a:ext>
            </a:extLst>
          </p:cNvPr>
          <p:cNvSpPr>
            <a:spLocks noGrp="1"/>
          </p:cNvSpPr>
          <p:nvPr>
            <p:ph type="title"/>
          </p:nvPr>
        </p:nvSpPr>
        <p:spPr>
          <a:xfrm>
            <a:off x="628650" y="166346"/>
            <a:ext cx="7886700" cy="1325563"/>
          </a:xfrm>
        </p:spPr>
        <p:txBody>
          <a:bodyPr>
            <a:normAutofit/>
          </a:bodyPr>
          <a:lstStyle/>
          <a:p>
            <a:r>
              <a:rPr lang="en-US" sz="6000" b="1" dirty="0"/>
              <a:t>Planning</a:t>
            </a:r>
          </a:p>
        </p:txBody>
      </p:sp>
      <p:sp>
        <p:nvSpPr>
          <p:cNvPr id="5" name="Content Placeholder 4">
            <a:extLst>
              <a:ext uri="{FF2B5EF4-FFF2-40B4-BE49-F238E27FC236}">
                <a16:creationId xmlns:a16="http://schemas.microsoft.com/office/drawing/2014/main" id="{CE076492-AB79-4D39-BBFF-8B9EF14ECC06}"/>
              </a:ext>
            </a:extLst>
          </p:cNvPr>
          <p:cNvSpPr>
            <a:spLocks noGrp="1"/>
          </p:cNvSpPr>
          <p:nvPr>
            <p:ph idx="1"/>
          </p:nvPr>
        </p:nvSpPr>
        <p:spPr>
          <a:xfrm>
            <a:off x="628650" y="1518412"/>
            <a:ext cx="7886700" cy="5173241"/>
          </a:xfrm>
        </p:spPr>
        <p:txBody>
          <a:bodyPr>
            <a:normAutofit/>
          </a:bodyPr>
          <a:lstStyle/>
          <a:p>
            <a:r>
              <a:rPr lang="en-US" dirty="0"/>
              <a:t>Mapping the course</a:t>
            </a:r>
          </a:p>
          <a:p>
            <a:pPr lvl="1"/>
            <a:endParaRPr lang="en-US" sz="4400" dirty="0">
              <a:latin typeface="Goudy Stout" panose="0202090407030B020401" pitchFamily="18" charset="0"/>
              <a:ea typeface="Verdana" panose="020B0604030504040204" pitchFamily="34" charset="0"/>
              <a:cs typeface="Verdana" panose="020B0604030504040204" pitchFamily="34" charset="0"/>
            </a:endParaRPr>
          </a:p>
          <a:p>
            <a:pPr lvl="1"/>
            <a:r>
              <a:rPr lang="en-US" sz="4400" b="1" dirty="0">
                <a:latin typeface="Rockwell Extra Bold" panose="02060903040505020403" pitchFamily="18" charset="0"/>
                <a:ea typeface="Verdana" panose="020B0604030504040204" pitchFamily="34" charset="0"/>
                <a:cs typeface="Verdana" panose="020B0604030504040204" pitchFamily="34" charset="0"/>
              </a:rPr>
              <a:t> </a:t>
            </a:r>
            <a:r>
              <a:rPr lang="en-US" sz="4400" b="1" dirty="0">
                <a:solidFill>
                  <a:srgbClr val="FF0000"/>
                </a:solidFill>
                <a:latin typeface="Rockwell Extra Bold" panose="02060903040505020403" pitchFamily="18" charset="0"/>
                <a:ea typeface="Verdana" panose="020B0604030504040204" pitchFamily="34" charset="0"/>
                <a:cs typeface="Verdana" panose="020B0604030504040204" pitchFamily="34" charset="0"/>
              </a:rPr>
              <a:t>D</a:t>
            </a:r>
            <a:r>
              <a:rPr lang="en-US" sz="4400" b="1" dirty="0">
                <a:latin typeface="Rockwell Extra Bold" panose="02060903040505020403" pitchFamily="18" charset="0"/>
                <a:ea typeface="Verdana" panose="020B0604030504040204" pitchFamily="34" charset="0"/>
                <a:cs typeface="Verdana" panose="020B0604030504040204" pitchFamily="34" charset="0"/>
              </a:rPr>
              <a:t>efine</a:t>
            </a:r>
          </a:p>
          <a:p>
            <a:pPr lvl="1"/>
            <a:r>
              <a:rPr lang="en-US" sz="4400" b="1" dirty="0">
                <a:latin typeface="Rockwell Extra Bold" panose="02060903040505020403" pitchFamily="18" charset="0"/>
                <a:ea typeface="Verdana" panose="020B0604030504040204" pitchFamily="34" charset="0"/>
                <a:cs typeface="Verdana" panose="020B0604030504040204" pitchFamily="34" charset="0"/>
              </a:rPr>
              <a:t> </a:t>
            </a:r>
            <a:r>
              <a:rPr lang="en-US" sz="4400" b="1" dirty="0">
                <a:solidFill>
                  <a:srgbClr val="FF0000"/>
                </a:solidFill>
                <a:latin typeface="Rockwell Extra Bold" panose="02060903040505020403" pitchFamily="18" charset="0"/>
                <a:ea typeface="Verdana" panose="020B0604030504040204" pitchFamily="34" charset="0"/>
                <a:cs typeface="Verdana" panose="020B0604030504040204" pitchFamily="34" charset="0"/>
              </a:rPr>
              <a:t>M</a:t>
            </a:r>
            <a:r>
              <a:rPr lang="en-US" sz="4400" b="1" dirty="0">
                <a:latin typeface="Rockwell Extra Bold" panose="02060903040505020403" pitchFamily="18" charset="0"/>
                <a:ea typeface="Verdana" panose="020B0604030504040204" pitchFamily="34" charset="0"/>
                <a:cs typeface="Verdana" panose="020B0604030504040204" pitchFamily="34" charset="0"/>
              </a:rPr>
              <a:t>easure</a:t>
            </a:r>
          </a:p>
          <a:p>
            <a:pPr lvl="1"/>
            <a:r>
              <a:rPr lang="en-US" sz="4400" b="1" dirty="0">
                <a:latin typeface="Rockwell Extra Bold" panose="02060903040505020403" pitchFamily="18" charset="0"/>
                <a:ea typeface="Verdana" panose="020B0604030504040204" pitchFamily="34" charset="0"/>
                <a:cs typeface="Verdana" panose="020B0604030504040204" pitchFamily="34" charset="0"/>
              </a:rPr>
              <a:t> </a:t>
            </a:r>
            <a:r>
              <a:rPr lang="en-US" sz="4400" b="1" dirty="0">
                <a:solidFill>
                  <a:srgbClr val="FF0000"/>
                </a:solidFill>
                <a:latin typeface="Rockwell Extra Bold" panose="02060903040505020403" pitchFamily="18" charset="0"/>
                <a:ea typeface="Verdana" panose="020B0604030504040204" pitchFamily="34" charset="0"/>
                <a:cs typeface="Verdana" panose="020B0604030504040204" pitchFamily="34" charset="0"/>
              </a:rPr>
              <a:t>A</a:t>
            </a:r>
            <a:r>
              <a:rPr lang="en-US" sz="4400" b="1" dirty="0">
                <a:latin typeface="Rockwell Extra Bold" panose="02060903040505020403" pitchFamily="18" charset="0"/>
                <a:ea typeface="Verdana" panose="020B0604030504040204" pitchFamily="34" charset="0"/>
                <a:cs typeface="Verdana" panose="020B0604030504040204" pitchFamily="34" charset="0"/>
              </a:rPr>
              <a:t>nalyze</a:t>
            </a:r>
          </a:p>
          <a:p>
            <a:pPr lvl="1"/>
            <a:r>
              <a:rPr lang="en-US" sz="4400" b="1" dirty="0">
                <a:latin typeface="Rockwell Extra Bold" panose="02060903040505020403" pitchFamily="18" charset="0"/>
                <a:ea typeface="Verdana" panose="020B0604030504040204" pitchFamily="34" charset="0"/>
                <a:cs typeface="Verdana" panose="020B0604030504040204" pitchFamily="34" charset="0"/>
              </a:rPr>
              <a:t> </a:t>
            </a:r>
            <a:r>
              <a:rPr lang="en-US" sz="4400" b="1" dirty="0">
                <a:solidFill>
                  <a:srgbClr val="FF0000"/>
                </a:solidFill>
                <a:latin typeface="Rockwell Extra Bold" panose="02060903040505020403" pitchFamily="18" charset="0"/>
                <a:ea typeface="Verdana" panose="020B0604030504040204" pitchFamily="34" charset="0"/>
                <a:cs typeface="Verdana" panose="020B0604030504040204" pitchFamily="34" charset="0"/>
              </a:rPr>
              <a:t>I</a:t>
            </a:r>
            <a:r>
              <a:rPr lang="en-US" sz="4400" b="1" dirty="0">
                <a:latin typeface="Rockwell Extra Bold" panose="02060903040505020403" pitchFamily="18" charset="0"/>
                <a:ea typeface="Verdana" panose="020B0604030504040204" pitchFamily="34" charset="0"/>
                <a:cs typeface="Verdana" panose="020B0604030504040204" pitchFamily="34" charset="0"/>
              </a:rPr>
              <a:t>mprove</a:t>
            </a:r>
          </a:p>
          <a:p>
            <a:pPr lvl="1"/>
            <a:r>
              <a:rPr lang="en-US" sz="4400" b="1" dirty="0">
                <a:latin typeface="Rockwell Extra Bold" panose="02060903040505020403" pitchFamily="18" charset="0"/>
                <a:ea typeface="Verdana" panose="020B0604030504040204" pitchFamily="34" charset="0"/>
                <a:cs typeface="Verdana" panose="020B0604030504040204" pitchFamily="34" charset="0"/>
              </a:rPr>
              <a:t> </a:t>
            </a:r>
            <a:r>
              <a:rPr lang="en-US" sz="4400" b="1" dirty="0">
                <a:solidFill>
                  <a:srgbClr val="FF0000"/>
                </a:solidFill>
                <a:latin typeface="Rockwell Extra Bold" panose="02060903040505020403" pitchFamily="18" charset="0"/>
                <a:ea typeface="Verdana" panose="020B0604030504040204" pitchFamily="34" charset="0"/>
                <a:cs typeface="Verdana" panose="020B0604030504040204" pitchFamily="34" charset="0"/>
              </a:rPr>
              <a:t>C</a:t>
            </a:r>
            <a:r>
              <a:rPr lang="en-US" sz="4400" b="1" dirty="0">
                <a:latin typeface="Rockwell Extra Bold" panose="02060903040505020403" pitchFamily="18" charset="0"/>
                <a:ea typeface="Verdana" panose="020B0604030504040204" pitchFamily="34" charset="0"/>
                <a:cs typeface="Verdana" panose="020B0604030504040204" pitchFamily="34" charset="0"/>
              </a:rPr>
              <a:t>ontrol</a:t>
            </a:r>
            <a:endParaRPr lang="en-US" sz="2800" b="1" dirty="0">
              <a:latin typeface="Rockwell Extra Bold" panose="02060903040505020403" pitchFamily="18" charset="0"/>
              <a:ea typeface="Verdana" panose="020B0604030504040204" pitchFamily="34" charset="0"/>
              <a:cs typeface="Verdana" panose="020B0604030504040204" pitchFamily="34" charset="0"/>
            </a:endParaRPr>
          </a:p>
        </p:txBody>
      </p:sp>
      <p:pic>
        <p:nvPicPr>
          <p:cNvPr id="6" name="Picture 5">
            <a:extLst>
              <a:ext uri="{FF2B5EF4-FFF2-40B4-BE49-F238E27FC236}">
                <a16:creationId xmlns:a16="http://schemas.microsoft.com/office/drawing/2014/main" id="{24996EBA-A9A6-48BF-94DD-D1AADE9486F7}"/>
              </a:ext>
            </a:extLst>
          </p:cNvPr>
          <p:cNvPicPr>
            <a:picLocks noChangeAspect="1"/>
          </p:cNvPicPr>
          <p:nvPr/>
        </p:nvPicPr>
        <p:blipFill>
          <a:blip r:embed="rId2"/>
          <a:stretch>
            <a:fillRect/>
          </a:stretch>
        </p:blipFill>
        <p:spPr>
          <a:xfrm>
            <a:off x="4905167" y="272362"/>
            <a:ext cx="3971925" cy="2162175"/>
          </a:xfrm>
          <a:prstGeom prst="rect">
            <a:avLst/>
          </a:prstGeom>
        </p:spPr>
      </p:pic>
    </p:spTree>
    <p:extLst>
      <p:ext uri="{BB962C8B-B14F-4D97-AF65-F5344CB8AC3E}">
        <p14:creationId xmlns:p14="http://schemas.microsoft.com/office/powerpoint/2010/main" val="237798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8C07B-344F-41DA-94FD-D0D6C4D1E9AA}"/>
              </a:ext>
            </a:extLst>
          </p:cNvPr>
          <p:cNvSpPr>
            <a:spLocks noGrp="1"/>
          </p:cNvSpPr>
          <p:nvPr>
            <p:ph type="title"/>
          </p:nvPr>
        </p:nvSpPr>
        <p:spPr>
          <a:xfrm>
            <a:off x="628650" y="166346"/>
            <a:ext cx="7886700" cy="1325563"/>
          </a:xfrm>
        </p:spPr>
        <p:txBody>
          <a:bodyPr>
            <a:normAutofit/>
          </a:bodyPr>
          <a:lstStyle/>
          <a:p>
            <a:r>
              <a:rPr lang="en-US" sz="6000" b="1" dirty="0"/>
              <a:t>Define</a:t>
            </a:r>
          </a:p>
        </p:txBody>
      </p:sp>
      <p:sp>
        <p:nvSpPr>
          <p:cNvPr id="5" name="Content Placeholder 4">
            <a:extLst>
              <a:ext uri="{FF2B5EF4-FFF2-40B4-BE49-F238E27FC236}">
                <a16:creationId xmlns:a16="http://schemas.microsoft.com/office/drawing/2014/main" id="{CE076492-AB79-4D39-BBFF-8B9EF14ECC06}"/>
              </a:ext>
            </a:extLst>
          </p:cNvPr>
          <p:cNvSpPr>
            <a:spLocks noGrp="1"/>
          </p:cNvSpPr>
          <p:nvPr>
            <p:ph idx="1"/>
          </p:nvPr>
        </p:nvSpPr>
        <p:spPr>
          <a:xfrm>
            <a:off x="628650" y="1518412"/>
            <a:ext cx="7886700" cy="5173241"/>
          </a:xfrm>
        </p:spPr>
        <p:txBody>
          <a:bodyPr/>
          <a:lstStyle/>
          <a:p>
            <a:r>
              <a:rPr lang="en-US" dirty="0"/>
              <a:t>Where are we starting from?</a:t>
            </a:r>
          </a:p>
          <a:p>
            <a:endParaRPr lang="en-US" dirty="0"/>
          </a:p>
          <a:p>
            <a:r>
              <a:rPr lang="en-US" dirty="0"/>
              <a:t>Where do we want to go?</a:t>
            </a:r>
          </a:p>
          <a:p>
            <a:endParaRPr lang="en-US" dirty="0"/>
          </a:p>
          <a:p>
            <a:r>
              <a:rPr lang="en-US" dirty="0"/>
              <a:t>Define the goal</a:t>
            </a:r>
          </a:p>
          <a:p>
            <a:endParaRPr lang="en-US" dirty="0"/>
          </a:p>
          <a:p>
            <a:r>
              <a:rPr lang="en-US" dirty="0"/>
              <a:t>Define the gap</a:t>
            </a:r>
          </a:p>
          <a:p>
            <a:endParaRPr lang="en-US" dirty="0"/>
          </a:p>
          <a:p>
            <a:r>
              <a:rPr lang="en-US" dirty="0"/>
              <a:t>Choose first step</a:t>
            </a:r>
          </a:p>
          <a:p>
            <a:pPr lvl="1"/>
            <a:r>
              <a:rPr lang="en-US" dirty="0"/>
              <a:t>Go for an easy win!</a:t>
            </a:r>
          </a:p>
        </p:txBody>
      </p:sp>
      <p:pic>
        <p:nvPicPr>
          <p:cNvPr id="6" name="Picture 5">
            <a:extLst>
              <a:ext uri="{FF2B5EF4-FFF2-40B4-BE49-F238E27FC236}">
                <a16:creationId xmlns:a16="http://schemas.microsoft.com/office/drawing/2014/main" id="{747EE8B8-3843-4C05-B5E1-9C69D1593159}"/>
              </a:ext>
            </a:extLst>
          </p:cNvPr>
          <p:cNvPicPr>
            <a:picLocks noChangeAspect="1"/>
          </p:cNvPicPr>
          <p:nvPr/>
        </p:nvPicPr>
        <p:blipFill rotWithShape="1">
          <a:blip r:embed="rId2"/>
          <a:srcRect t="12934"/>
          <a:stretch/>
        </p:blipFill>
        <p:spPr>
          <a:xfrm>
            <a:off x="5858286" y="3127512"/>
            <a:ext cx="2895600" cy="3479107"/>
          </a:xfrm>
          <a:prstGeom prst="rect">
            <a:avLst/>
          </a:prstGeom>
          <a:ln>
            <a:solidFill>
              <a:schemeClr val="tx1"/>
            </a:solidFill>
          </a:ln>
        </p:spPr>
      </p:pic>
      <p:sp>
        <p:nvSpPr>
          <p:cNvPr id="7" name="Left Brace 6">
            <a:extLst>
              <a:ext uri="{FF2B5EF4-FFF2-40B4-BE49-F238E27FC236}">
                <a16:creationId xmlns:a16="http://schemas.microsoft.com/office/drawing/2014/main" id="{723FBA1A-359E-48F3-9EA0-0F3455D4C4AA}"/>
              </a:ext>
            </a:extLst>
          </p:cNvPr>
          <p:cNvSpPr/>
          <p:nvPr/>
        </p:nvSpPr>
        <p:spPr>
          <a:xfrm>
            <a:off x="5075579" y="3339544"/>
            <a:ext cx="1219201" cy="1590266"/>
          </a:xfrm>
          <a:prstGeom prst="leftBrace">
            <a:avLst>
              <a:gd name="adj1" fmla="val 8333"/>
              <a:gd name="adj2" fmla="val 51183"/>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B7B23876-390F-4EE2-8E77-19AFD4F5F9A1}"/>
              </a:ext>
            </a:extLst>
          </p:cNvPr>
          <p:cNvSpPr txBox="1"/>
          <p:nvPr/>
        </p:nvSpPr>
        <p:spPr>
          <a:xfrm>
            <a:off x="4361717" y="3811511"/>
            <a:ext cx="1005403" cy="646331"/>
          </a:xfrm>
          <a:prstGeom prst="rect">
            <a:avLst/>
          </a:prstGeom>
          <a:solidFill>
            <a:schemeClr val="bg1"/>
          </a:solidFill>
        </p:spPr>
        <p:txBody>
          <a:bodyPr wrap="none" rtlCol="0">
            <a:spAutoFit/>
          </a:bodyPr>
          <a:lstStyle/>
          <a:p>
            <a:r>
              <a:rPr lang="en-US" sz="3600" b="1" dirty="0"/>
              <a:t>GAP</a:t>
            </a:r>
          </a:p>
        </p:txBody>
      </p:sp>
      <p:pic>
        <p:nvPicPr>
          <p:cNvPr id="3" name="Picture 2">
            <a:extLst>
              <a:ext uri="{FF2B5EF4-FFF2-40B4-BE49-F238E27FC236}">
                <a16:creationId xmlns:a16="http://schemas.microsoft.com/office/drawing/2014/main" id="{6DE97C7F-A253-4612-A4CA-2BB3818474D8}"/>
              </a:ext>
            </a:extLst>
          </p:cNvPr>
          <p:cNvPicPr>
            <a:picLocks noChangeAspect="1"/>
          </p:cNvPicPr>
          <p:nvPr/>
        </p:nvPicPr>
        <p:blipFill>
          <a:blip r:embed="rId3"/>
          <a:stretch>
            <a:fillRect/>
          </a:stretch>
        </p:blipFill>
        <p:spPr>
          <a:xfrm>
            <a:off x="5244133" y="368444"/>
            <a:ext cx="3752850" cy="1238250"/>
          </a:xfrm>
          <a:prstGeom prst="rect">
            <a:avLst/>
          </a:prstGeom>
        </p:spPr>
      </p:pic>
    </p:spTree>
    <p:extLst>
      <p:ext uri="{BB962C8B-B14F-4D97-AF65-F5344CB8AC3E}">
        <p14:creationId xmlns:p14="http://schemas.microsoft.com/office/powerpoint/2010/main" val="2559583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8C07B-344F-41DA-94FD-D0D6C4D1E9AA}"/>
              </a:ext>
            </a:extLst>
          </p:cNvPr>
          <p:cNvSpPr>
            <a:spLocks noGrp="1"/>
          </p:cNvSpPr>
          <p:nvPr>
            <p:ph type="title"/>
          </p:nvPr>
        </p:nvSpPr>
        <p:spPr>
          <a:xfrm>
            <a:off x="628650" y="166346"/>
            <a:ext cx="7886700" cy="1325563"/>
          </a:xfrm>
        </p:spPr>
        <p:txBody>
          <a:bodyPr>
            <a:normAutofit/>
          </a:bodyPr>
          <a:lstStyle/>
          <a:p>
            <a:r>
              <a:rPr lang="en-US" sz="6000" b="1" dirty="0"/>
              <a:t>Measure</a:t>
            </a:r>
          </a:p>
        </p:txBody>
      </p:sp>
      <p:sp>
        <p:nvSpPr>
          <p:cNvPr id="5" name="Content Placeholder 4">
            <a:extLst>
              <a:ext uri="{FF2B5EF4-FFF2-40B4-BE49-F238E27FC236}">
                <a16:creationId xmlns:a16="http://schemas.microsoft.com/office/drawing/2014/main" id="{CE076492-AB79-4D39-BBFF-8B9EF14ECC06}"/>
              </a:ext>
            </a:extLst>
          </p:cNvPr>
          <p:cNvSpPr>
            <a:spLocks noGrp="1"/>
          </p:cNvSpPr>
          <p:nvPr>
            <p:ph idx="1"/>
          </p:nvPr>
        </p:nvSpPr>
        <p:spPr>
          <a:xfrm>
            <a:off x="628650" y="1518413"/>
            <a:ext cx="7886700" cy="4351338"/>
          </a:xfrm>
        </p:spPr>
        <p:txBody>
          <a:bodyPr/>
          <a:lstStyle/>
          <a:p>
            <a:endParaRPr lang="en-US" dirty="0"/>
          </a:p>
          <a:p>
            <a:endParaRPr lang="en-US" dirty="0"/>
          </a:p>
          <a:p>
            <a:r>
              <a:rPr lang="en-US" dirty="0"/>
              <a:t>Value Stream Mapping / Process Mapping</a:t>
            </a:r>
          </a:p>
        </p:txBody>
      </p:sp>
      <p:pic>
        <p:nvPicPr>
          <p:cNvPr id="3" name="Picture 2">
            <a:extLst>
              <a:ext uri="{FF2B5EF4-FFF2-40B4-BE49-F238E27FC236}">
                <a16:creationId xmlns:a16="http://schemas.microsoft.com/office/drawing/2014/main" id="{6C93D3A3-41D2-46B4-9C97-4312949A0CC2}"/>
              </a:ext>
            </a:extLst>
          </p:cNvPr>
          <p:cNvPicPr>
            <a:picLocks noChangeAspect="1"/>
          </p:cNvPicPr>
          <p:nvPr/>
        </p:nvPicPr>
        <p:blipFill>
          <a:blip r:embed="rId2"/>
          <a:stretch>
            <a:fillRect/>
          </a:stretch>
        </p:blipFill>
        <p:spPr>
          <a:xfrm>
            <a:off x="174143" y="3124234"/>
            <a:ext cx="4370777" cy="3180521"/>
          </a:xfrm>
          <a:prstGeom prst="rect">
            <a:avLst/>
          </a:prstGeom>
          <a:ln>
            <a:solidFill>
              <a:schemeClr val="tx1"/>
            </a:solidFill>
          </a:ln>
        </p:spPr>
      </p:pic>
      <p:pic>
        <p:nvPicPr>
          <p:cNvPr id="6" name="Picture 5">
            <a:extLst>
              <a:ext uri="{FF2B5EF4-FFF2-40B4-BE49-F238E27FC236}">
                <a16:creationId xmlns:a16="http://schemas.microsoft.com/office/drawing/2014/main" id="{0530A374-D2CB-459F-8BF1-BB5A13EA24CF}"/>
              </a:ext>
            </a:extLst>
          </p:cNvPr>
          <p:cNvPicPr>
            <a:picLocks noChangeAspect="1"/>
          </p:cNvPicPr>
          <p:nvPr/>
        </p:nvPicPr>
        <p:blipFill rotWithShape="1">
          <a:blip r:embed="rId3"/>
          <a:srcRect l="1592" t="2536" r="6222" b="1730"/>
          <a:stretch/>
        </p:blipFill>
        <p:spPr>
          <a:xfrm>
            <a:off x="4309373" y="3785187"/>
            <a:ext cx="4633979" cy="2906467"/>
          </a:xfrm>
          <a:prstGeom prst="rect">
            <a:avLst/>
          </a:prstGeom>
          <a:ln>
            <a:solidFill>
              <a:schemeClr val="tx1"/>
            </a:solidFill>
          </a:ln>
        </p:spPr>
      </p:pic>
      <p:pic>
        <p:nvPicPr>
          <p:cNvPr id="12" name="Picture 11">
            <a:extLst>
              <a:ext uri="{FF2B5EF4-FFF2-40B4-BE49-F238E27FC236}">
                <a16:creationId xmlns:a16="http://schemas.microsoft.com/office/drawing/2014/main" id="{66902BD5-853B-4A23-96A2-12D13824725B}"/>
              </a:ext>
            </a:extLst>
          </p:cNvPr>
          <p:cNvPicPr>
            <a:picLocks noChangeAspect="1"/>
          </p:cNvPicPr>
          <p:nvPr/>
        </p:nvPicPr>
        <p:blipFill>
          <a:blip r:embed="rId4"/>
          <a:stretch>
            <a:fillRect/>
          </a:stretch>
        </p:blipFill>
        <p:spPr>
          <a:xfrm>
            <a:off x="4866421" y="163859"/>
            <a:ext cx="4124325" cy="2419350"/>
          </a:xfrm>
          <a:prstGeom prst="rect">
            <a:avLst/>
          </a:prstGeom>
        </p:spPr>
      </p:pic>
    </p:spTree>
    <p:extLst>
      <p:ext uri="{BB962C8B-B14F-4D97-AF65-F5344CB8AC3E}">
        <p14:creationId xmlns:p14="http://schemas.microsoft.com/office/powerpoint/2010/main" val="1125379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2784</TotalTime>
  <Words>500</Words>
  <Application>Microsoft Office PowerPoint</Application>
  <PresentationFormat>On-screen Show (4:3)</PresentationFormat>
  <Paragraphs>128</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Goudy Stout</vt:lpstr>
      <vt:lpstr>Rockwell Extra Bold</vt:lpstr>
      <vt:lpstr>Verdana</vt:lpstr>
      <vt:lpstr>Office Theme</vt:lpstr>
      <vt:lpstr>PowerPoint Presentation</vt:lpstr>
      <vt:lpstr>PowerPoint Presentation</vt:lpstr>
      <vt:lpstr>PowerPoint Presentation</vt:lpstr>
      <vt:lpstr>Planning</vt:lpstr>
      <vt:lpstr>Planning</vt:lpstr>
      <vt:lpstr>Planning</vt:lpstr>
      <vt:lpstr>Planning</vt:lpstr>
      <vt:lpstr>Define</vt:lpstr>
      <vt:lpstr>Measure</vt:lpstr>
      <vt:lpstr>Measure</vt:lpstr>
      <vt:lpstr>Measure</vt:lpstr>
      <vt:lpstr>Measure</vt:lpstr>
      <vt:lpstr>Measure</vt:lpstr>
      <vt:lpstr>Measure</vt:lpstr>
      <vt:lpstr>Analyze</vt:lpstr>
      <vt:lpstr>Analyze</vt:lpstr>
      <vt:lpstr>Analyze</vt:lpstr>
      <vt:lpstr>Analyze</vt:lpstr>
      <vt:lpstr>Analyze</vt:lpstr>
      <vt:lpstr>Analyze</vt:lpstr>
      <vt:lpstr>Analyze</vt:lpstr>
      <vt:lpstr>Analyze</vt:lpstr>
      <vt:lpstr>Analyze</vt:lpstr>
      <vt:lpstr>Improve</vt:lpstr>
      <vt:lpstr>Improve</vt:lpstr>
      <vt:lpstr>Control</vt:lpstr>
      <vt:lpstr>Control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Dawn</dc:creator>
  <cp:lastModifiedBy>Dawn</cp:lastModifiedBy>
  <cp:revision>66</cp:revision>
  <dcterms:created xsi:type="dcterms:W3CDTF">2018-03-17T02:02:25Z</dcterms:created>
  <dcterms:modified xsi:type="dcterms:W3CDTF">2018-03-20T21:27:12Z</dcterms:modified>
</cp:coreProperties>
</file>